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76" r:id="rId3"/>
    <p:sldId id="281" r:id="rId4"/>
    <p:sldId id="260" r:id="rId5"/>
    <p:sldId id="262" r:id="rId6"/>
    <p:sldId id="283" r:id="rId7"/>
    <p:sldId id="258" r:id="rId8"/>
    <p:sldId id="269" r:id="rId9"/>
    <p:sldId id="280" r:id="rId10"/>
    <p:sldId id="278" r:id="rId11"/>
    <p:sldId id="279" r:id="rId12"/>
    <p:sldId id="277" r:id="rId13"/>
    <p:sldId id="259" r:id="rId14"/>
    <p:sldId id="268" r:id="rId15"/>
    <p:sldId id="271" r:id="rId16"/>
    <p:sldId id="272" r:id="rId17"/>
    <p:sldId id="274" r:id="rId18"/>
    <p:sldId id="263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87" d="100"/>
          <a:sy n="87" d="100"/>
        </p:scale>
        <p:origin x="10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7E85-8F58-4596-BC81-27462BAE4242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F009B-0A84-4056-9E3C-47EDE7256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6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009701-D7D4-494E-B40E-E961BAB3C86E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D1F7F-6A96-468D-B7A3-92BE432F2A30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oogle.co.uk/url?sa=i&amp;rct=j&amp;q=&amp;esrc=s&amp;frm=1&amp;source=images&amp;cd=&amp;cad=rja&amp;uact=8&amp;ved=0CAcQjRw&amp;url=http://ed101.bu.edu/StudentDoc/Archives/ED101sp10/elpogson/One%20Third.html&amp;ei=4Bv3VKbRHcK9UZH3g_AK&amp;psig=AFQjCNEHsvU0cY6XOHWJCDG-0GjCSMeNVA&amp;ust=14255668154159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9805" y="2967335"/>
            <a:ext cx="3884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Division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Point Star 6"/>
          <p:cNvSpPr/>
          <p:nvPr/>
        </p:nvSpPr>
        <p:spPr>
          <a:xfrm>
            <a:off x="3275855" y="1784726"/>
            <a:ext cx="648072" cy="552243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5-Point Star 7"/>
          <p:cNvSpPr/>
          <p:nvPr/>
        </p:nvSpPr>
        <p:spPr>
          <a:xfrm>
            <a:off x="4394579" y="1751665"/>
            <a:ext cx="753484" cy="585303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>
            <a:off x="3312314" y="2414086"/>
            <a:ext cx="628315" cy="572001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5-Point Star 9"/>
          <p:cNvSpPr/>
          <p:nvPr/>
        </p:nvSpPr>
        <p:spPr>
          <a:xfrm>
            <a:off x="4394579" y="2348880"/>
            <a:ext cx="753483" cy="728690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5-Point Star 10"/>
          <p:cNvSpPr/>
          <p:nvPr/>
        </p:nvSpPr>
        <p:spPr>
          <a:xfrm>
            <a:off x="3329017" y="3077570"/>
            <a:ext cx="594910" cy="535552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5-Point Star 11"/>
          <p:cNvSpPr/>
          <p:nvPr/>
        </p:nvSpPr>
        <p:spPr>
          <a:xfrm>
            <a:off x="4499991" y="3077570"/>
            <a:ext cx="648071" cy="535552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5-Point Star 18"/>
          <p:cNvSpPr/>
          <p:nvPr/>
        </p:nvSpPr>
        <p:spPr>
          <a:xfrm>
            <a:off x="3347458" y="4185504"/>
            <a:ext cx="576469" cy="611648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5-Point Star 19"/>
          <p:cNvSpPr/>
          <p:nvPr/>
        </p:nvSpPr>
        <p:spPr>
          <a:xfrm>
            <a:off x="3406605" y="5517232"/>
            <a:ext cx="517322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5-Point Star 20"/>
          <p:cNvSpPr/>
          <p:nvPr/>
        </p:nvSpPr>
        <p:spPr>
          <a:xfrm>
            <a:off x="3406605" y="4917159"/>
            <a:ext cx="531483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5-Point Star 24"/>
          <p:cNvSpPr/>
          <p:nvPr/>
        </p:nvSpPr>
        <p:spPr>
          <a:xfrm>
            <a:off x="4264285" y="4222303"/>
            <a:ext cx="559741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5-Point Star 25"/>
          <p:cNvSpPr/>
          <p:nvPr/>
        </p:nvSpPr>
        <p:spPr>
          <a:xfrm>
            <a:off x="4282474" y="5631380"/>
            <a:ext cx="534832" cy="461916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5-Point Star 26"/>
          <p:cNvSpPr/>
          <p:nvPr/>
        </p:nvSpPr>
        <p:spPr>
          <a:xfrm>
            <a:off x="4207196" y="4954100"/>
            <a:ext cx="692924" cy="520795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62177" y="188640"/>
            <a:ext cx="34499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Arrays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185000" y="1600270"/>
            <a:ext cx="882943" cy="2199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346956" y="1600270"/>
            <a:ext cx="801107" cy="2199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285733" y="4168248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3203846" y="4917159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3139632" y="5547278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03769" y="2422016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 x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 = 6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46513" y="2406647"/>
            <a:ext cx="28889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÷ 2 = 3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3072" y="4746067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 x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 = 6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08104" y="4703888"/>
            <a:ext cx="28889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÷ 3 = 2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6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Callout 9"/>
          <p:cNvSpPr/>
          <p:nvPr/>
        </p:nvSpPr>
        <p:spPr>
          <a:xfrm>
            <a:off x="755576" y="2330507"/>
            <a:ext cx="7344816" cy="1237021"/>
          </a:xfrm>
          <a:prstGeom prst="wedgeEllipseCallout">
            <a:avLst>
              <a:gd name="adj1" fmla="val -5968"/>
              <a:gd name="adj2" fmla="val 88979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" name="TextBox 4"/>
          <p:cNvSpPr txBox="1"/>
          <p:nvPr/>
        </p:nvSpPr>
        <p:spPr>
          <a:xfrm>
            <a:off x="1403648" y="2636912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When multiplying and dividing you often use the same numbers . Below are some examples of this. 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4221087"/>
            <a:ext cx="1865446" cy="2062103"/>
          </a:xfrm>
          <a:prstGeom prst="rect">
            <a:avLst/>
          </a:prstGeom>
          <a:solidFill>
            <a:srgbClr val="00FF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3x4=12</a:t>
            </a:r>
          </a:p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4x3=12</a:t>
            </a:r>
          </a:p>
          <a:p>
            <a:r>
              <a:rPr lang="en-GB" sz="3200" dirty="0">
                <a:solidFill>
                  <a:schemeClr val="tx2">
                    <a:lumMod val="75000"/>
                  </a:schemeClr>
                </a:solidFill>
              </a:rPr>
              <a:t>12÷3=4</a:t>
            </a:r>
            <a:endParaRPr lang="en-GB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3200" dirty="0">
                <a:solidFill>
                  <a:schemeClr val="tx2">
                    <a:lumMod val="75000"/>
                  </a:schemeClr>
                </a:solidFill>
              </a:rPr>
              <a:t>12÷4=3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43608" y="4197721"/>
            <a:ext cx="5483004" cy="2062103"/>
            <a:chOff x="1155658" y="2920381"/>
            <a:chExt cx="5040560" cy="2062103"/>
          </a:xfrm>
        </p:grpSpPr>
        <p:sp>
          <p:nvSpPr>
            <p:cNvPr id="7" name="TextBox 6"/>
            <p:cNvSpPr txBox="1"/>
            <p:nvPr/>
          </p:nvSpPr>
          <p:spPr>
            <a:xfrm>
              <a:off x="2497426" y="2920381"/>
              <a:ext cx="1872208" cy="2062103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5x10=50</a:t>
              </a:r>
            </a:p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10x5=50</a:t>
              </a: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50÷5=10</a:t>
              </a:r>
              <a:endParaRPr lang="en-GB" sz="32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50÷10=5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5658" y="2920381"/>
              <a:ext cx="1368152" cy="206210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2x4=8</a:t>
              </a:r>
            </a:p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4x2=8</a:t>
              </a: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8÷2=4</a:t>
              </a:r>
              <a:endParaRPr lang="en-GB" sz="32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8÷4=2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61702" y="2920381"/>
              <a:ext cx="1834516" cy="2062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5x2=10</a:t>
              </a:r>
            </a:p>
            <a:p>
              <a:r>
                <a:rPr lang="en-GB" sz="3200" dirty="0" smtClean="0">
                  <a:solidFill>
                    <a:schemeClr val="tx2">
                      <a:lumMod val="75000"/>
                    </a:schemeClr>
                  </a:solidFill>
                </a:rPr>
                <a:t>2x5=10</a:t>
              </a: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10÷2=5</a:t>
              </a:r>
              <a:endParaRPr lang="en-GB" sz="32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10÷5=2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881981" y="407050"/>
            <a:ext cx="70920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Multiplication and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division facts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6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02784" y="1844824"/>
            <a:ext cx="5025400" cy="2088232"/>
            <a:chOff x="971600" y="1124744"/>
            <a:chExt cx="4896544" cy="2088232"/>
          </a:xfrm>
        </p:grpSpPr>
        <p:sp>
          <p:nvSpPr>
            <p:cNvPr id="11" name="Cloud Callout 10"/>
            <p:cNvSpPr/>
            <p:nvPr/>
          </p:nvSpPr>
          <p:spPr>
            <a:xfrm>
              <a:off x="4139952" y="1124744"/>
              <a:ext cx="1728192" cy="2016224"/>
            </a:xfrm>
            <a:prstGeom prst="cloudCallout">
              <a:avLst>
                <a:gd name="adj1" fmla="val -112680"/>
                <a:gd name="adj2" fmla="val 3096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B0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971600" y="1484784"/>
              <a:ext cx="1656184" cy="1728192"/>
            </a:xfrm>
            <a:prstGeom prst="triangle">
              <a:avLst/>
            </a:prstGeom>
            <a:solidFill>
              <a:srgbClr val="FB0D5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16016" y="2060848"/>
            <a:ext cx="1878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9x7=63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7x9=63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63÷7=9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63÷9=7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grpSp>
        <p:nvGrpSpPr>
          <p:cNvPr id="17" name="Group 11"/>
          <p:cNvGrpSpPr/>
          <p:nvPr/>
        </p:nvGrpSpPr>
        <p:grpSpPr>
          <a:xfrm>
            <a:off x="2123728" y="4005064"/>
            <a:ext cx="5832648" cy="2376264"/>
            <a:chOff x="-3204864" y="1484784"/>
            <a:chExt cx="5832648" cy="2232248"/>
          </a:xfrm>
        </p:grpSpPr>
        <p:sp>
          <p:nvSpPr>
            <p:cNvPr id="18" name="Cloud Callout 17"/>
            <p:cNvSpPr/>
            <p:nvPr/>
          </p:nvSpPr>
          <p:spPr>
            <a:xfrm>
              <a:off x="-3204864" y="1772816"/>
              <a:ext cx="2448272" cy="1944216"/>
            </a:xfrm>
            <a:prstGeom prst="cloudCallout">
              <a:avLst>
                <a:gd name="adj1" fmla="val 114345"/>
                <a:gd name="adj2" fmla="val -143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B0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971600" y="1484784"/>
              <a:ext cx="1656184" cy="1728192"/>
            </a:xfrm>
            <a:prstGeom prst="triangle">
              <a:avLst/>
            </a:prstGeom>
            <a:solidFill>
              <a:srgbClr val="FB0D5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71800" y="458112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3x7=21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7x3=21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21÷3=7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21÷7=3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06" y="260648"/>
            <a:ext cx="886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Multiplication Triangles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9730" y="1383159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5053" y="3660299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4938" y="3543399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6716" y="3675292"/>
            <a:ext cx="631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8619" y="250567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0385" y="2511441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94686" y="3168843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5626" y="558924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56376" y="5689123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32732" y="5622306"/>
            <a:ext cx="631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82778" y="4367568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216" name="Rectangle 9215"/>
          <p:cNvSpPr/>
          <p:nvPr/>
        </p:nvSpPr>
        <p:spPr>
          <a:xfrm>
            <a:off x="7379516" y="4309573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9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1916832"/>
            <a:ext cx="4536504" cy="44644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3239852" y="1916832"/>
            <a:ext cx="0" cy="44644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1"/>
            <a:endCxn id="5" idx="3"/>
          </p:cNvCxnSpPr>
          <p:nvPr/>
        </p:nvCxnSpPr>
        <p:spPr>
          <a:xfrm>
            <a:off x="971600" y="4149080"/>
            <a:ext cx="453650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68310" y="117297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32</a:t>
            </a:r>
            <a:r>
              <a:rPr lang="en-GB" sz="2800" dirty="0">
                <a:latin typeface="Comic Sans MS" panose="030F0702030302020204" pitchFamily="66" charset="0"/>
              </a:rPr>
              <a:t>÷</a:t>
            </a:r>
            <a:r>
              <a:rPr lang="en-GB" sz="2800" dirty="0" smtClean="0">
                <a:latin typeface="Comic Sans MS" panose="030F0702030302020204" pitchFamily="66" charset="0"/>
              </a:rPr>
              <a:t>4=8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71600" y="1916832"/>
            <a:ext cx="2232248" cy="2235120"/>
            <a:chOff x="971600" y="1916832"/>
            <a:chExt cx="2232248" cy="2235120"/>
          </a:xfrm>
        </p:grpSpPr>
        <p:pic>
          <p:nvPicPr>
            <p:cNvPr id="14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191683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18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2780928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23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198884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32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234888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35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335699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37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263691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39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306896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4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284984"/>
              <a:ext cx="720080" cy="794960"/>
            </a:xfrm>
            <a:prstGeom prst="rect">
              <a:avLst/>
            </a:prstGeom>
            <a:noFill/>
          </p:spPr>
        </p:pic>
      </p:grpSp>
      <p:grpSp>
        <p:nvGrpSpPr>
          <p:cNvPr id="36" name="Group 35"/>
          <p:cNvGrpSpPr/>
          <p:nvPr/>
        </p:nvGrpSpPr>
        <p:grpSpPr>
          <a:xfrm>
            <a:off x="3275856" y="1913960"/>
            <a:ext cx="2232248" cy="2235120"/>
            <a:chOff x="971600" y="1916832"/>
            <a:chExt cx="2232248" cy="2235120"/>
          </a:xfrm>
        </p:grpSpPr>
        <p:pic>
          <p:nvPicPr>
            <p:cNvPr id="38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191683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1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2780928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5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198884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6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234888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7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335699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8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263691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49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306896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0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284984"/>
              <a:ext cx="720080" cy="794960"/>
            </a:xfrm>
            <a:prstGeom prst="rect">
              <a:avLst/>
            </a:prstGeom>
            <a:noFill/>
          </p:spPr>
        </p:pic>
      </p:grpSp>
      <p:grpSp>
        <p:nvGrpSpPr>
          <p:cNvPr id="51" name="Group 50"/>
          <p:cNvGrpSpPr/>
          <p:nvPr/>
        </p:nvGrpSpPr>
        <p:grpSpPr>
          <a:xfrm>
            <a:off x="952453" y="4195014"/>
            <a:ext cx="2232248" cy="2235120"/>
            <a:chOff x="971600" y="1916832"/>
            <a:chExt cx="2232248" cy="2235120"/>
          </a:xfrm>
        </p:grpSpPr>
        <p:pic>
          <p:nvPicPr>
            <p:cNvPr id="52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191683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3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2780928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4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198884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5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234888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6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335699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7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263691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8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306896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59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284984"/>
              <a:ext cx="720080" cy="794960"/>
            </a:xfrm>
            <a:prstGeom prst="rect">
              <a:avLst/>
            </a:prstGeom>
            <a:noFill/>
          </p:spPr>
        </p:pic>
      </p:grpSp>
      <p:grpSp>
        <p:nvGrpSpPr>
          <p:cNvPr id="60" name="Group 59"/>
          <p:cNvGrpSpPr/>
          <p:nvPr/>
        </p:nvGrpSpPr>
        <p:grpSpPr>
          <a:xfrm>
            <a:off x="3176673" y="4195014"/>
            <a:ext cx="2232248" cy="2235120"/>
            <a:chOff x="971600" y="1916832"/>
            <a:chExt cx="2232248" cy="2235120"/>
          </a:xfrm>
        </p:grpSpPr>
        <p:pic>
          <p:nvPicPr>
            <p:cNvPr id="61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191683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2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2780928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3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198884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4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234888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5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335699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6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2636912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7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3068960"/>
              <a:ext cx="720080" cy="794960"/>
            </a:xfrm>
            <a:prstGeom prst="rect">
              <a:avLst/>
            </a:prstGeom>
            <a:noFill/>
          </p:spPr>
        </p:pic>
        <p:pic>
          <p:nvPicPr>
            <p:cNvPr id="68" name="Picture 2" descr="https://forums.digitalpoint.com/proxy/V%2FlNRoM4xHkS5Fct%2BUz%2FcaSOIdHSPEB%2BCQ%2FRrUquzhzuxKgbeQmB21UjkdHTN2tMVbtxNjG2Oc4Zog%3D%3D/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284984"/>
              <a:ext cx="720080" cy="794960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547017" y="188640"/>
            <a:ext cx="7761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 by grouping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179177"/>
            <a:ext cx="6984776" cy="39604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2195023"/>
            <a:ext cx="0" cy="3970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60611" y="2195023"/>
            <a:ext cx="45195" cy="3944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1600" y="4175243"/>
            <a:ext cx="6984776" cy="9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69235" y="2178180"/>
            <a:ext cx="55668" cy="396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04635" y="2195023"/>
            <a:ext cx="0" cy="39468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1363703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dirty="0" smtClean="0">
                <a:latin typeface="Comic Sans MS" panose="030F0702030302020204" pitchFamily="66" charset="0"/>
              </a:rPr>
              <a:t>7÷3=9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151620" y="2449341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2449341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71193" y="2449340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71193" y="4301413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21950" y="4281618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5861" y="4264073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66545" y="2478120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2480259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77634" y="4264074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3" name="Oval 2"/>
          <p:cNvSpPr/>
          <p:nvPr/>
        </p:nvSpPr>
        <p:spPr>
          <a:xfrm>
            <a:off x="6579305" y="4206662"/>
            <a:ext cx="1224136" cy="1838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91037" y="260648"/>
            <a:ext cx="7761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 by grouping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179177"/>
            <a:ext cx="6984776" cy="39604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6682115" y="4240379"/>
            <a:ext cx="1008112" cy="1739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2195023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19992" y="2195023"/>
            <a:ext cx="14504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1600" y="4175243"/>
            <a:ext cx="6984776" cy="9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12699" y="2187100"/>
            <a:ext cx="32121" cy="3952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49883" y="2195023"/>
            <a:ext cx="29567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7604" y="1046664"/>
            <a:ext cx="691276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800" dirty="0" smtClean="0">
                <a:latin typeface="Comic Sans MS" panose="030F0702030302020204" pitchFamily="66" charset="0"/>
              </a:rPr>
              <a:t>25÷3=8r1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151620" y="2449341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2449341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8728" y="2495128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3957" y="4565225"/>
            <a:ext cx="1277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1</a:t>
            </a:r>
            <a:endParaRPr lang="en-GB" sz="6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21950" y="4281618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5861" y="4264073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66545" y="2478120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68244" y="2495129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77634" y="4264074"/>
            <a:ext cx="6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3</a:t>
            </a:r>
            <a:endParaRPr lang="en-GB" sz="6000" b="1" dirty="0"/>
          </a:p>
        </p:txBody>
      </p:sp>
      <p:sp>
        <p:nvSpPr>
          <p:cNvPr id="4" name="Rectangle 3"/>
          <p:cNvSpPr/>
          <p:nvPr/>
        </p:nvSpPr>
        <p:spPr>
          <a:xfrm>
            <a:off x="653325" y="196922"/>
            <a:ext cx="7965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 by grouping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63" y="153188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97409" y="622070"/>
            <a:ext cx="760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 by chunking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3706" y="2348880"/>
            <a:ext cx="441659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78 ÷ 6 = 13</a:t>
            </a: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7188" y="3890923"/>
            <a:ext cx="104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60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3890665"/>
            <a:ext cx="104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18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374504" y="3193277"/>
            <a:ext cx="253280" cy="749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74698" y="3266563"/>
            <a:ext cx="386408" cy="749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4719" y="4725144"/>
            <a:ext cx="0" cy="749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59126" y="4793922"/>
            <a:ext cx="4580" cy="749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0575" y="5475099"/>
            <a:ext cx="4110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10 + 3 =13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323" y="476672"/>
            <a:ext cx="84593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Division- short formal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method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1560" y="2384051"/>
            <a:ext cx="2448272" cy="1985969"/>
            <a:chOff x="611560" y="2384051"/>
            <a:chExt cx="2448272" cy="1985969"/>
          </a:xfrm>
        </p:grpSpPr>
        <p:sp>
          <p:nvSpPr>
            <p:cNvPr id="3" name="Rectangle 2"/>
            <p:cNvSpPr/>
            <p:nvPr/>
          </p:nvSpPr>
          <p:spPr>
            <a:xfrm>
              <a:off x="611560" y="3446690"/>
              <a:ext cx="239200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anose="030F0702030302020204" pitchFamily="66" charset="0"/>
                </a:rPr>
                <a:t>6  7 8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475656" y="3426538"/>
              <a:ext cx="0" cy="92333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75656" y="3446690"/>
              <a:ext cx="158417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53511" y="2384051"/>
              <a:ext cx="135005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anose="030F0702030302020204" pitchFamily="66" charset="0"/>
                </a:rPr>
                <a:t>1 3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35633" y="3518871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anose="030F0702030302020204" pitchFamily="66" charset="0"/>
                </a:rPr>
                <a:t>1</a:t>
              </a:r>
              <a:endParaRPr lang="en-GB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364088" y="3648592"/>
            <a:ext cx="2392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6  7 9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228184" y="3628440"/>
            <a:ext cx="0" cy="9233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28184" y="3648592"/>
            <a:ext cx="15841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28184" y="2553779"/>
            <a:ext cx="2425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 3 r1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88161" y="372077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61264" y="5833487"/>
            <a:ext cx="3433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6  7 5.0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852192" y="5767631"/>
            <a:ext cx="0" cy="9233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52192" y="5787783"/>
            <a:ext cx="15841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885372" y="4675964"/>
            <a:ext cx="2698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1 2 .5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12169" y="5859964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405929" y="5811565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25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16632"/>
            <a:ext cx="54466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Long Division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by chunking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2187530"/>
            <a:ext cx="67986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312 ÷ 12 = 26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4552" y="3717032"/>
            <a:ext cx="502894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indent="-914400">
              <a:buAutoNum type="arabicPlain" startAt="240"/>
            </a:pP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  72</a:t>
            </a:r>
          </a:p>
          <a:p>
            <a:pPr marL="914400" indent="-914400">
              <a:buAutoNum type="arabicPlain" startAt="240"/>
            </a:pP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20  +  6 = 26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83768" y="3140968"/>
            <a:ext cx="14401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63888" y="3161750"/>
            <a:ext cx="432048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332437" y="4721661"/>
            <a:ext cx="14401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53038" y="4721661"/>
            <a:ext cx="0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116632"/>
            <a:ext cx="54466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Long Division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by chunking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784" y="2508132"/>
            <a:ext cx="2945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12  312</a:t>
            </a:r>
          </a:p>
        </p:txBody>
      </p:sp>
      <p:sp>
        <p:nvSpPr>
          <p:cNvPr id="6" name="Rectangle 5"/>
          <p:cNvSpPr/>
          <p:nvPr/>
        </p:nvSpPr>
        <p:spPr>
          <a:xfrm>
            <a:off x="3629349" y="3212976"/>
            <a:ext cx="551465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-240 (20 x 12)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  72</a:t>
            </a:r>
          </a:p>
          <a:p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-72 (6 x 12)</a:t>
            </a:r>
          </a:p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   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109303" y="5805264"/>
            <a:ext cx="14635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09303" y="4149080"/>
            <a:ext cx="139880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51919" y="2586220"/>
            <a:ext cx="172090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1920" y="2586220"/>
            <a:ext cx="0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47664" y="2348880"/>
            <a:ext cx="583264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79923" y="2967335"/>
            <a:ext cx="4184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Division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23032" y="1710953"/>
            <a:ext cx="50405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5975" y="4581128"/>
            <a:ext cx="144016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03311" y="4077072"/>
            <a:ext cx="416304" cy="7694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51455" y="4293096"/>
            <a:ext cx="79208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875067" y="1739210"/>
            <a:ext cx="504056" cy="7355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899592" y="1202013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groups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79123" y="4879713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share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04855" y="1202013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each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987824" y="4507097"/>
            <a:ext cx="446657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380312" y="2647172"/>
            <a:ext cx="712775" cy="640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356092" y="5417037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divide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19615" y="5345506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quotient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9512" y="4780085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average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48971" y="2184355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between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06950" y="980220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evenly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228" y="2251013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remainder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777637" y="3723547"/>
            <a:ext cx="2088232" cy="557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Repeated subtraction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0" y="3429000"/>
            <a:ext cx="208823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divisor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547664" y="2688411"/>
            <a:ext cx="252028" cy="3960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0" idx="4"/>
          </p:cNvCxnSpPr>
          <p:nvPr/>
        </p:nvCxnSpPr>
        <p:spPr>
          <a:xfrm flipH="1" flipV="1">
            <a:off x="4451066" y="1484276"/>
            <a:ext cx="146388" cy="881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5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208915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Divided by                equals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25725" y="836712"/>
            <a:ext cx="7274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Division Calculation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3700" y="2071223"/>
            <a:ext cx="68307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24 ÷ 6 = 4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1590" y="415765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dividend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69058" y="4157651"/>
            <a:ext cx="10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divisor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4077072"/>
            <a:ext cx="110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quotient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35696" y="3429000"/>
            <a:ext cx="0" cy="7286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32040" y="3429000"/>
            <a:ext cx="0" cy="7286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430336" y="3325091"/>
            <a:ext cx="0" cy="7286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69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755576" y="1916832"/>
            <a:ext cx="504056" cy="588598"/>
          </a:xfrm>
          <a:prstGeom prst="rect">
            <a:avLst/>
          </a:prstGeom>
          <a:noFill/>
        </p:spPr>
      </p:pic>
      <p:pic>
        <p:nvPicPr>
          <p:cNvPr id="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1331640" y="2060848"/>
            <a:ext cx="440048" cy="465934"/>
          </a:xfrm>
          <a:prstGeom prst="rect">
            <a:avLst/>
          </a:prstGeom>
          <a:noFill/>
        </p:spPr>
      </p:pic>
      <p:pic>
        <p:nvPicPr>
          <p:cNvPr id="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683568" y="2492896"/>
            <a:ext cx="457462" cy="555490"/>
          </a:xfrm>
          <a:prstGeom prst="rect">
            <a:avLst/>
          </a:prstGeom>
          <a:noFill/>
        </p:spPr>
      </p:pic>
      <p:pic>
        <p:nvPicPr>
          <p:cNvPr id="7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1187624" y="2564904"/>
            <a:ext cx="562391" cy="552847"/>
          </a:xfrm>
          <a:prstGeom prst="rect">
            <a:avLst/>
          </a:prstGeom>
          <a:noFill/>
        </p:spPr>
      </p:pic>
      <p:pic>
        <p:nvPicPr>
          <p:cNvPr id="8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1907704" y="2060848"/>
            <a:ext cx="504056" cy="588598"/>
          </a:xfrm>
          <a:prstGeom prst="rect">
            <a:avLst/>
          </a:prstGeom>
          <a:noFill/>
        </p:spPr>
      </p:pic>
      <p:pic>
        <p:nvPicPr>
          <p:cNvPr id="9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7164288" y="2708920"/>
            <a:ext cx="440048" cy="465934"/>
          </a:xfrm>
          <a:prstGeom prst="rect">
            <a:avLst/>
          </a:prstGeom>
          <a:noFill/>
        </p:spPr>
      </p:pic>
      <p:pic>
        <p:nvPicPr>
          <p:cNvPr id="1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1835696" y="2636912"/>
            <a:ext cx="457462" cy="555490"/>
          </a:xfrm>
          <a:prstGeom prst="rect">
            <a:avLst/>
          </a:prstGeom>
          <a:noFill/>
        </p:spPr>
      </p:pic>
      <p:pic>
        <p:nvPicPr>
          <p:cNvPr id="11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5724128" y="2564904"/>
            <a:ext cx="562391" cy="552847"/>
          </a:xfrm>
          <a:prstGeom prst="rect">
            <a:avLst/>
          </a:prstGeom>
          <a:noFill/>
        </p:spPr>
      </p:pic>
      <p:pic>
        <p:nvPicPr>
          <p:cNvPr id="1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6444208" y="1988840"/>
            <a:ext cx="504056" cy="588598"/>
          </a:xfrm>
          <a:prstGeom prst="rect">
            <a:avLst/>
          </a:prstGeom>
          <a:noFill/>
        </p:spPr>
      </p:pic>
      <p:pic>
        <p:nvPicPr>
          <p:cNvPr id="14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5868144" y="2060848"/>
            <a:ext cx="440048" cy="465934"/>
          </a:xfrm>
          <a:prstGeom prst="rect">
            <a:avLst/>
          </a:prstGeom>
          <a:noFill/>
        </p:spPr>
      </p:pic>
      <p:pic>
        <p:nvPicPr>
          <p:cNvPr id="1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6444208" y="2636912"/>
            <a:ext cx="457462" cy="555490"/>
          </a:xfrm>
          <a:prstGeom prst="rect">
            <a:avLst/>
          </a:prstGeom>
          <a:noFill/>
        </p:spPr>
      </p:pic>
      <p:pic>
        <p:nvPicPr>
          <p:cNvPr id="1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7092280" y="2060848"/>
            <a:ext cx="562391" cy="552847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03848" y="112474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12 ÷ 2= 6</a:t>
            </a:r>
            <a:endParaRPr lang="en-GB" sz="4400" dirty="0"/>
          </a:p>
        </p:txBody>
      </p:sp>
      <p:sp>
        <p:nvSpPr>
          <p:cNvPr id="18" name="Oval Callout 17"/>
          <p:cNvSpPr/>
          <p:nvPr/>
        </p:nvSpPr>
        <p:spPr>
          <a:xfrm>
            <a:off x="1691680" y="3645024"/>
            <a:ext cx="4896544" cy="2304256"/>
          </a:xfrm>
          <a:prstGeom prst="wedgeEllipseCallout">
            <a:avLst>
              <a:gd name="adj1" fmla="val -3102"/>
              <a:gd name="adj2" fmla="val -12389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4005064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assoon Primary" pitchFamily="2" charset="0"/>
              </a:rPr>
              <a:t>We can work this out by splitting 12 teddy bears into 2 groups. This will give us our answer 6. </a:t>
            </a:r>
            <a:endParaRPr lang="en-GB" sz="2400" dirty="0">
              <a:latin typeface="Sassoon Primary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35" y="332656"/>
            <a:ext cx="7056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Sharing using objects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apitaleap.org/wp-content/uploads/2014/03/one-half.png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4" b="100000" l="7737" r="899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49406"/>
            <a:ext cx="2872252" cy="212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d101.bu.edu/StudentDoc/Archives/ED101sp10/nlr/Images/one%20half%20writt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2647" l="4908" r="99387">
                        <a14:foregroundMark x1="52147" y1="13824" x2="52147" y2="29706"/>
                        <a14:foregroundMark x1="26994" y1="50588" x2="75460" y2="50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08920"/>
            <a:ext cx="1152128" cy="240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35785" y="332656"/>
            <a:ext cx="36724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One </a:t>
            </a:r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half</a:t>
            </a:r>
            <a:endParaRPr lang="en-US" sz="5400" b="1" cap="none" spc="300" dirty="0">
              <a:ln w="38100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548680"/>
            <a:ext cx="3023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Halving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276872"/>
            <a:ext cx="208582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Half: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 1</a:t>
            </a:r>
          </a:p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= 2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= 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1429" y="2088031"/>
            <a:ext cx="25154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Half:</a:t>
            </a:r>
          </a:p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= 8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681429" y="3842357"/>
            <a:ext cx="250611" cy="6667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60452" y="4509120"/>
            <a:ext cx="3557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+ 3 = 8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70684" y="3842356"/>
            <a:ext cx="325452" cy="6667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9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07504" y="3212976"/>
            <a:ext cx="8928992" cy="3528392"/>
          </a:xfrm>
          <a:prstGeom prst="cloudCallout">
            <a:avLst>
              <a:gd name="adj1" fmla="val 2074"/>
              <a:gd name="adj2" fmla="val -10290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0" name="Picture 2" descr="https://www.nenonatural.com/uploads/7/7/0/8/7708949/s124306453253638666_p50_i5_w78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1" b="99512" l="256" r="99360">
                        <a14:foregroundMark x1="14085" y1="49512" x2="90909" y2="48730"/>
                        <a14:foregroundMark x1="36364" y1="59570" x2="37388" y2="74609"/>
                        <a14:foregroundMark x1="39821" y1="75781" x2="48656" y2="760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88356"/>
            <a:ext cx="657639" cy="86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3797" y="3688357"/>
            <a:ext cx="69625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 quarter as a fraction looks like </a:t>
            </a:r>
            <a:r>
              <a:rPr lang="en-GB" sz="3200" dirty="0" smtClean="0"/>
              <a:t>this:</a:t>
            </a:r>
          </a:p>
          <a:p>
            <a:pPr algn="ctr"/>
            <a:r>
              <a:rPr lang="en-GB" sz="3200" dirty="0" smtClean="0"/>
              <a:t>It means that 1 out of the 4 pieces has been coloured, or if the item is food, half could have been eaten. </a:t>
            </a:r>
            <a:endParaRPr lang="en-GB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73364" y="488199"/>
            <a:ext cx="5562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One </a:t>
            </a:r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quarter</a:t>
            </a:r>
            <a:endParaRPr lang="en-US" sz="5400" b="1" cap="none" spc="300" dirty="0">
              <a:ln w="38100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2" name="Picture 4" descr="http://forums.techguy.org/attachments/44305d1101416616/kwart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229" y="941291"/>
            <a:ext cx="26384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0" y="3140968"/>
            <a:ext cx="9144000" cy="3312369"/>
          </a:xfrm>
          <a:prstGeom prst="cloudCallout">
            <a:avLst>
              <a:gd name="adj1" fmla="val 2244"/>
              <a:gd name="adj2" fmla="val -1059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5529" y="3802104"/>
            <a:ext cx="7250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 third as a fraction looks like </a:t>
            </a:r>
            <a:r>
              <a:rPr lang="en-GB" sz="3200" dirty="0" smtClean="0"/>
              <a:t>this:</a:t>
            </a:r>
            <a:endParaRPr lang="en-GB" sz="3200" dirty="0" smtClean="0"/>
          </a:p>
          <a:p>
            <a:pPr algn="ctr"/>
            <a:r>
              <a:rPr lang="en-GB" sz="3200" dirty="0" smtClean="0"/>
              <a:t>It means that 1 out of the 3 pieces has been </a:t>
            </a:r>
            <a:r>
              <a:rPr lang="en-GB" sz="3200" dirty="0" smtClean="0"/>
              <a:t>coloured, or </a:t>
            </a:r>
            <a:r>
              <a:rPr lang="en-GB" sz="3200" dirty="0" smtClean="0"/>
              <a:t>if the item is </a:t>
            </a:r>
            <a:r>
              <a:rPr lang="en-GB" sz="3200" dirty="0" smtClean="0"/>
              <a:t>food, </a:t>
            </a:r>
            <a:r>
              <a:rPr lang="en-GB" sz="3200" dirty="0" smtClean="0"/>
              <a:t>half could have been eaten.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3768" y="440523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One </a:t>
            </a:r>
            <a:r>
              <a:rPr lang="en-US" sz="5400" b="1" spc="300" dirty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</a:t>
            </a:r>
            <a:r>
              <a:rPr lang="en-US" sz="5400" b="1" cap="none" spc="300" dirty="0" smtClean="0">
                <a:ln w="3810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hird</a:t>
            </a:r>
            <a:endParaRPr lang="en-US" sz="5400" b="1" cap="none" spc="300" dirty="0">
              <a:ln w="38100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http://oncedelivered.files.wordpress.com/2012/04/one-third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11" l="0" r="97449">
                        <a14:foregroundMark x1="30102" y1="49805" x2="69898" y2="49416"/>
                        <a14:foregroundMark x1="50510" y1="38521" x2="47449" y2="132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149" y="3598682"/>
            <a:ext cx="738159" cy="102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d101.bu.edu/StudentDoc/Archives/ED101sp10/elpogson/Images/Third01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303" y="1196752"/>
            <a:ext cx="1832132" cy="174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0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Callout 10"/>
          <p:cNvSpPr/>
          <p:nvPr/>
        </p:nvSpPr>
        <p:spPr>
          <a:xfrm>
            <a:off x="4860032" y="1196752"/>
            <a:ext cx="3816424" cy="2232248"/>
          </a:xfrm>
          <a:prstGeom prst="cloudCallout">
            <a:avLst>
              <a:gd name="adj1" fmla="val -71519"/>
              <a:gd name="adj2" fmla="val 183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805044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B0D57"/>
                </a:solidFill>
                <a:latin typeface="Sassoon Primary" pitchFamily="2" charset="0"/>
              </a:rPr>
              <a:t>6 ÷ 2 = 3</a:t>
            </a:r>
          </a:p>
          <a:p>
            <a:pPr algn="ctr"/>
            <a:endParaRPr lang="en-GB" sz="20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505" y="320136"/>
            <a:ext cx="8250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Repeated Subtraction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3344" y="1484784"/>
            <a:ext cx="3007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= -2-2-2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6007" y="3140968"/>
            <a:ext cx="3550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12= -3-3-3-3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570" y="4581128"/>
            <a:ext cx="4841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30= -5-5-5-5-5-5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300193" y="5373215"/>
            <a:ext cx="2736304" cy="12961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Can you write the division sentences for these two repeated </a:t>
            </a:r>
            <a:r>
              <a:rPr lang="en-GB" dirty="0" smtClean="0">
                <a:solidFill>
                  <a:schemeClr val="bg1"/>
                </a:solidFill>
              </a:rPr>
              <a:t>subtractions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Division 1">
      <a:dk1>
        <a:srgbClr val="1F497D"/>
      </a:dk1>
      <a:lt1>
        <a:srgbClr val="C6D9F0"/>
      </a:lt1>
      <a:dk2>
        <a:srgbClr val="1F497D"/>
      </a:dk2>
      <a:lt2>
        <a:srgbClr val="8DB3E2"/>
      </a:lt2>
      <a:accent1>
        <a:srgbClr val="8BF286"/>
      </a:accent1>
      <a:accent2>
        <a:srgbClr val="8BF286"/>
      </a:accent2>
      <a:accent3>
        <a:srgbClr val="9BBB59"/>
      </a:accent3>
      <a:accent4>
        <a:srgbClr val="8BF286"/>
      </a:accent4>
      <a:accent5>
        <a:srgbClr val="A9F9B1"/>
      </a:accent5>
      <a:accent6>
        <a:srgbClr val="80A7F4"/>
      </a:accent6>
      <a:hlink>
        <a:srgbClr val="C6D9F0"/>
      </a:hlink>
      <a:folHlink>
        <a:srgbClr val="00B050"/>
      </a:folHlink>
    </a:clrScheme>
    <a:fontScheme name="Multiplic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381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Comic Sans MS</vt:lpstr>
      <vt:lpstr>Sassoon Primary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r.lacey</dc:creator>
  <cp:lastModifiedBy>P Timmington</cp:lastModifiedBy>
  <cp:revision>52</cp:revision>
  <dcterms:created xsi:type="dcterms:W3CDTF">2014-10-17T10:27:52Z</dcterms:created>
  <dcterms:modified xsi:type="dcterms:W3CDTF">2016-09-12T13:24:19Z</dcterms:modified>
</cp:coreProperties>
</file>