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58" r:id="rId4"/>
    <p:sldId id="257" r:id="rId5"/>
    <p:sldId id="284" r:id="rId6"/>
    <p:sldId id="271" r:id="rId7"/>
    <p:sldId id="268" r:id="rId8"/>
    <p:sldId id="269" r:id="rId9"/>
    <p:sldId id="283" r:id="rId10"/>
    <p:sldId id="260" r:id="rId11"/>
    <p:sldId id="270" r:id="rId12"/>
    <p:sldId id="275" r:id="rId13"/>
    <p:sldId id="285" r:id="rId14"/>
    <p:sldId id="273" r:id="rId15"/>
    <p:sldId id="281" r:id="rId16"/>
    <p:sldId id="277" r:id="rId17"/>
    <p:sldId id="274" r:id="rId18"/>
    <p:sldId id="282" r:id="rId19"/>
    <p:sldId id="263" r:id="rId20"/>
    <p:sldId id="278" r:id="rId21"/>
    <p:sldId id="272" r:id="rId22"/>
    <p:sldId id="276" r:id="rId23"/>
    <p:sldId id="279" r:id="rId24"/>
    <p:sldId id="26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94C"/>
    <a:srgbClr val="FB0D57"/>
    <a:srgbClr val="00FF99"/>
    <a:srgbClr val="FF0000"/>
    <a:srgbClr val="80008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9" autoAdjust="0"/>
    <p:restoredTop sz="94671" autoAdjust="0"/>
  </p:normalViewPr>
  <p:slideViewPr>
    <p:cSldViewPr>
      <p:cViewPr varScale="1">
        <p:scale>
          <a:sx n="87" d="100"/>
          <a:sy n="87" d="100"/>
        </p:scale>
        <p:origin x="9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D16F-5688-435A-AAC0-23B955696733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49E4-DB00-439D-8019-9D0737382CC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D16F-5688-435A-AAC0-23B955696733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49E4-DB00-439D-8019-9D0737382CC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D16F-5688-435A-AAC0-23B955696733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49E4-DB00-439D-8019-9D0737382CC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D16F-5688-435A-AAC0-23B955696733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49E4-DB00-439D-8019-9D0737382CC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D16F-5688-435A-AAC0-23B955696733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49E4-DB00-439D-8019-9D0737382CC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D16F-5688-435A-AAC0-23B955696733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49E4-DB00-439D-8019-9D0737382CC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D16F-5688-435A-AAC0-23B955696733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49E4-DB00-439D-8019-9D0737382CC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D16F-5688-435A-AAC0-23B955696733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49E4-DB00-439D-8019-9D0737382CC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D16F-5688-435A-AAC0-23B955696733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49E4-DB00-439D-8019-9D0737382CC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D16F-5688-435A-AAC0-23B955696733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49E4-DB00-439D-8019-9D0737382CC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D16F-5688-435A-AAC0-23B955696733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9549E4-DB00-439D-8019-9D0737382CC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BDD16F-5688-435A-AAC0-23B955696733}" type="datetimeFigureOut">
              <a:rPr lang="en-GB" smtClean="0"/>
              <a:pPr/>
              <a:t>12/09/2016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9549E4-DB00-439D-8019-9D0737382CC9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87624" y="2708920"/>
            <a:ext cx="6336704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79512" y="944724"/>
            <a:ext cx="2160240" cy="7920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FB0D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Groups of</a:t>
            </a:r>
            <a:endParaRPr lang="en-GB" sz="2400" b="1" dirty="0">
              <a:solidFill>
                <a:srgbClr val="FB0D57"/>
              </a:solidFill>
              <a:latin typeface="Sassoon Primary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300192" y="5229200"/>
            <a:ext cx="2160240" cy="7920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FB0D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Multiply</a:t>
            </a:r>
            <a:endParaRPr lang="en-GB" sz="2400" b="1" dirty="0">
              <a:solidFill>
                <a:srgbClr val="FB0D57"/>
              </a:solidFill>
              <a:latin typeface="Sassoon Primary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187624" y="1762143"/>
            <a:ext cx="731808" cy="1224136"/>
          </a:xfrm>
          <a:prstGeom prst="straightConnector1">
            <a:avLst/>
          </a:prstGeom>
          <a:ln w="57150">
            <a:solidFill>
              <a:srgbClr val="FB0D5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6" idx="1"/>
          </p:cNvCxnSpPr>
          <p:nvPr/>
        </p:nvCxnSpPr>
        <p:spPr>
          <a:xfrm>
            <a:off x="5436096" y="4149080"/>
            <a:ext cx="1180456" cy="1196119"/>
          </a:xfrm>
          <a:prstGeom prst="straightConnector1">
            <a:avLst/>
          </a:prstGeom>
          <a:ln w="57150">
            <a:solidFill>
              <a:srgbClr val="FB0D5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644008" y="548680"/>
            <a:ext cx="2160240" cy="7920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FB0D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Product</a:t>
            </a:r>
            <a:endParaRPr lang="en-GB" sz="2400" b="1" dirty="0">
              <a:solidFill>
                <a:srgbClr val="FB0D57"/>
              </a:solidFill>
              <a:latin typeface="Sassoon Primary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436096" y="1340768"/>
            <a:ext cx="144016" cy="1368152"/>
          </a:xfrm>
          <a:prstGeom prst="straightConnector1">
            <a:avLst/>
          </a:prstGeom>
          <a:ln w="57150">
            <a:solidFill>
              <a:srgbClr val="FB0D5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267744" y="4149080"/>
            <a:ext cx="720080" cy="1196119"/>
          </a:xfrm>
          <a:prstGeom prst="straightConnector1">
            <a:avLst/>
          </a:prstGeom>
          <a:ln w="57150">
            <a:solidFill>
              <a:srgbClr val="FB0D5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259632" y="5345199"/>
            <a:ext cx="2160240" cy="7920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FB0D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Lots of</a:t>
            </a:r>
            <a:endParaRPr lang="en-GB" sz="2400" b="1" dirty="0">
              <a:solidFill>
                <a:srgbClr val="FB0D57"/>
              </a:solidFill>
              <a:latin typeface="Sassoon Primary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19432" y="2903419"/>
            <a:ext cx="4697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Multiplication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355976" y="4149073"/>
            <a:ext cx="43680" cy="1196119"/>
          </a:xfrm>
          <a:prstGeom prst="straightConnector1">
            <a:avLst/>
          </a:prstGeom>
          <a:ln w="57150">
            <a:solidFill>
              <a:srgbClr val="FB0D5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236296" y="2096852"/>
            <a:ext cx="648072" cy="964367"/>
          </a:xfrm>
          <a:prstGeom prst="straightConnector1">
            <a:avLst/>
          </a:prstGeom>
          <a:ln w="57150">
            <a:solidFill>
              <a:srgbClr val="FB0D5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3707904" y="1772816"/>
            <a:ext cx="345876" cy="926904"/>
          </a:xfrm>
          <a:prstGeom prst="straightConnector1">
            <a:avLst/>
          </a:prstGeom>
          <a:ln w="57150">
            <a:solidFill>
              <a:srgbClr val="FB0D5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804248" y="1296744"/>
            <a:ext cx="2160240" cy="7920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FB0D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Times tables</a:t>
            </a:r>
            <a:endParaRPr lang="en-GB" sz="2400" b="1" dirty="0">
              <a:solidFill>
                <a:srgbClr val="FB0D57"/>
              </a:solidFill>
              <a:latin typeface="Sassoon Primary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618990" y="5347210"/>
            <a:ext cx="2448272" cy="7920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FB0D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Multiplied by</a:t>
            </a:r>
            <a:endParaRPr lang="en-GB" sz="2400" b="1" dirty="0">
              <a:solidFill>
                <a:srgbClr val="FB0D57"/>
              </a:solidFill>
              <a:latin typeface="Sassoon Primary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627784" y="944724"/>
            <a:ext cx="2160240" cy="7920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FB0D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Times</a:t>
            </a:r>
            <a:endParaRPr lang="en-GB" sz="2400" b="1" dirty="0">
              <a:solidFill>
                <a:srgbClr val="FB0D57"/>
              </a:solidFill>
              <a:latin typeface="Sassoon Primar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202784" y="1844824"/>
            <a:ext cx="5025400" cy="2088232"/>
            <a:chOff x="971600" y="1124744"/>
            <a:chExt cx="4896544" cy="2088232"/>
          </a:xfrm>
        </p:grpSpPr>
        <p:sp>
          <p:nvSpPr>
            <p:cNvPr id="11" name="Cloud Callout 10"/>
            <p:cNvSpPr/>
            <p:nvPr/>
          </p:nvSpPr>
          <p:spPr>
            <a:xfrm>
              <a:off x="4139952" y="1124744"/>
              <a:ext cx="1728192" cy="2016224"/>
            </a:xfrm>
            <a:prstGeom prst="cloudCallout">
              <a:avLst>
                <a:gd name="adj1" fmla="val -112680"/>
                <a:gd name="adj2" fmla="val 3096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FB0D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Isosceles Triangle 2"/>
            <p:cNvSpPr/>
            <p:nvPr/>
          </p:nvSpPr>
          <p:spPr>
            <a:xfrm>
              <a:off x="971600" y="1484784"/>
              <a:ext cx="1656184" cy="1728192"/>
            </a:xfrm>
            <a:prstGeom prst="triangle">
              <a:avLst/>
            </a:prstGeom>
            <a:solidFill>
              <a:srgbClr val="FB0D5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716016" y="2060848"/>
            <a:ext cx="1656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9x7=63</a:t>
            </a:r>
          </a:p>
          <a:p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7x9=63</a:t>
            </a:r>
          </a:p>
          <a:p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63÷7=9</a:t>
            </a:r>
          </a:p>
          <a:p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63÷9=7</a:t>
            </a:r>
            <a:endParaRPr lang="en-GB" sz="2400" b="1" dirty="0">
              <a:solidFill>
                <a:srgbClr val="FB0D57"/>
              </a:solidFill>
              <a:latin typeface="Sassoon Primary" pitchFamily="2" charset="0"/>
            </a:endParaRPr>
          </a:p>
        </p:txBody>
      </p:sp>
      <p:grpSp>
        <p:nvGrpSpPr>
          <p:cNvPr id="17" name="Group 11"/>
          <p:cNvGrpSpPr/>
          <p:nvPr/>
        </p:nvGrpSpPr>
        <p:grpSpPr>
          <a:xfrm>
            <a:off x="2123728" y="4005064"/>
            <a:ext cx="5832648" cy="2376264"/>
            <a:chOff x="-3204864" y="1484784"/>
            <a:chExt cx="5832648" cy="2232248"/>
          </a:xfrm>
        </p:grpSpPr>
        <p:sp>
          <p:nvSpPr>
            <p:cNvPr id="18" name="Cloud Callout 17"/>
            <p:cNvSpPr/>
            <p:nvPr/>
          </p:nvSpPr>
          <p:spPr>
            <a:xfrm>
              <a:off x="-3204864" y="1772816"/>
              <a:ext cx="2448272" cy="1944216"/>
            </a:xfrm>
            <a:prstGeom prst="cloudCallout">
              <a:avLst>
                <a:gd name="adj1" fmla="val 114345"/>
                <a:gd name="adj2" fmla="val -143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FB0D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971600" y="1484784"/>
              <a:ext cx="1656184" cy="1728192"/>
            </a:xfrm>
            <a:prstGeom prst="triangle">
              <a:avLst/>
            </a:prstGeom>
            <a:solidFill>
              <a:srgbClr val="FB0D5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771800" y="4581128"/>
            <a:ext cx="1656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3x7=21</a:t>
            </a:r>
          </a:p>
          <a:p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7x3=21</a:t>
            </a:r>
          </a:p>
          <a:p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21÷3=7</a:t>
            </a:r>
          </a:p>
          <a:p>
            <a:r>
              <a:rPr lang="en-GB" sz="2400" b="1" dirty="0" smtClean="0">
                <a:solidFill>
                  <a:srgbClr val="FB0D57"/>
                </a:solidFill>
                <a:latin typeface="Sassoon Primary" pitchFamily="2" charset="0"/>
              </a:rPr>
              <a:t>21÷7=3</a:t>
            </a:r>
            <a:endParaRPr lang="en-GB" sz="2400" b="1" dirty="0">
              <a:solidFill>
                <a:srgbClr val="FB0D57"/>
              </a:solidFill>
              <a:latin typeface="Sassoon Primary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6262" y="260648"/>
            <a:ext cx="8065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Known Fact Triangles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9730" y="1383159"/>
            <a:ext cx="1107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63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5053" y="3660299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7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34938" y="3543399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9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36716" y="3675292"/>
            <a:ext cx="631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x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68619" y="2505670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÷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90385" y="2511441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÷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94686" y="3168843"/>
            <a:ext cx="1107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21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45626" y="5589240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7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56376" y="5689123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32732" y="5622306"/>
            <a:ext cx="631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x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82778" y="4367568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÷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216" name="Rectangle 9215"/>
          <p:cNvSpPr/>
          <p:nvPr/>
        </p:nvSpPr>
        <p:spPr>
          <a:xfrm>
            <a:off x="7379516" y="4309573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÷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Callout 9"/>
          <p:cNvSpPr/>
          <p:nvPr/>
        </p:nvSpPr>
        <p:spPr>
          <a:xfrm>
            <a:off x="757169" y="2346209"/>
            <a:ext cx="7344816" cy="1237021"/>
          </a:xfrm>
          <a:prstGeom prst="wedgeEllipseCallout">
            <a:avLst>
              <a:gd name="adj1" fmla="val -5968"/>
              <a:gd name="adj2" fmla="val 88979"/>
            </a:avLst>
          </a:prstGeom>
          <a:solidFill>
            <a:srgbClr val="FB0D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5" name="TextBox 4"/>
          <p:cNvSpPr txBox="1"/>
          <p:nvPr/>
        </p:nvSpPr>
        <p:spPr>
          <a:xfrm>
            <a:off x="1403648" y="2636912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When multiplying and dividing you often use the same numbers . Below are some examples of this: </a:t>
            </a:r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516216" y="4221087"/>
            <a:ext cx="1865446" cy="2062103"/>
          </a:xfrm>
          <a:prstGeom prst="rect">
            <a:avLst/>
          </a:prstGeom>
          <a:solidFill>
            <a:srgbClr val="00FF99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3x4=12</a:t>
            </a:r>
          </a:p>
          <a:p>
            <a:r>
              <a:rPr lang="en-GB" sz="3200" dirty="0" smtClean="0">
                <a:solidFill>
                  <a:schemeClr val="tx1">
                    <a:lumMod val="50000"/>
                  </a:schemeClr>
                </a:solidFill>
              </a:rPr>
              <a:t>4x3=12</a:t>
            </a:r>
          </a:p>
          <a:p>
            <a:r>
              <a:rPr lang="en-GB" sz="3200" dirty="0">
                <a:solidFill>
                  <a:schemeClr val="tx1">
                    <a:lumMod val="50000"/>
                  </a:schemeClr>
                </a:solidFill>
              </a:rPr>
              <a:t>12÷3=4</a:t>
            </a:r>
            <a:endParaRPr lang="en-GB" sz="3200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GB" sz="3200" dirty="0">
                <a:solidFill>
                  <a:schemeClr val="tx1">
                    <a:lumMod val="50000"/>
                  </a:schemeClr>
                </a:solidFill>
              </a:rPr>
              <a:t>12÷4=3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043608" y="4197721"/>
            <a:ext cx="5483004" cy="2062103"/>
            <a:chOff x="1155658" y="2920381"/>
            <a:chExt cx="5040560" cy="2062103"/>
          </a:xfrm>
        </p:grpSpPr>
        <p:sp>
          <p:nvSpPr>
            <p:cNvPr id="7" name="TextBox 6"/>
            <p:cNvSpPr txBox="1"/>
            <p:nvPr/>
          </p:nvSpPr>
          <p:spPr>
            <a:xfrm>
              <a:off x="2497426" y="2920381"/>
              <a:ext cx="1872208" cy="2062103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chemeClr val="tx1">
                      <a:lumMod val="50000"/>
                    </a:schemeClr>
                  </a:solidFill>
                </a:rPr>
                <a:t>5x10=50</a:t>
              </a:r>
            </a:p>
            <a:p>
              <a:r>
                <a:rPr lang="en-GB" sz="3200" dirty="0" smtClean="0">
                  <a:solidFill>
                    <a:schemeClr val="tx1">
                      <a:lumMod val="50000"/>
                    </a:schemeClr>
                  </a:solidFill>
                </a:rPr>
                <a:t>10x5=50</a:t>
              </a:r>
            </a:p>
            <a:p>
              <a:r>
                <a:rPr lang="en-GB" sz="3200" dirty="0">
                  <a:solidFill>
                    <a:schemeClr val="tx1">
                      <a:lumMod val="50000"/>
                    </a:schemeClr>
                  </a:solidFill>
                </a:rPr>
                <a:t>50÷5=10</a:t>
              </a:r>
              <a:endParaRPr lang="en-GB" sz="3200" dirty="0" smtClean="0">
                <a:solidFill>
                  <a:schemeClr val="tx1">
                    <a:lumMod val="50000"/>
                  </a:schemeClr>
                </a:solidFill>
              </a:endParaRPr>
            </a:p>
            <a:p>
              <a:r>
                <a:rPr lang="en-GB" sz="3200" dirty="0">
                  <a:solidFill>
                    <a:schemeClr val="tx1">
                      <a:lumMod val="50000"/>
                    </a:schemeClr>
                  </a:solidFill>
                </a:rPr>
                <a:t>50÷10=5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55658" y="2920381"/>
              <a:ext cx="1368152" cy="2062103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chemeClr val="tx1">
                      <a:lumMod val="50000"/>
                    </a:schemeClr>
                  </a:solidFill>
                </a:rPr>
                <a:t>2x4=8</a:t>
              </a:r>
            </a:p>
            <a:p>
              <a:r>
                <a:rPr lang="en-GB" sz="3200" dirty="0" smtClean="0">
                  <a:solidFill>
                    <a:schemeClr val="tx1">
                      <a:lumMod val="50000"/>
                    </a:schemeClr>
                  </a:solidFill>
                </a:rPr>
                <a:t>4x2=8</a:t>
              </a:r>
            </a:p>
            <a:p>
              <a:r>
                <a:rPr lang="en-GB" sz="3200" dirty="0">
                  <a:solidFill>
                    <a:schemeClr val="tx1">
                      <a:lumMod val="50000"/>
                    </a:schemeClr>
                  </a:solidFill>
                </a:rPr>
                <a:t>8÷2=4</a:t>
              </a:r>
              <a:endParaRPr lang="en-GB" sz="3200" dirty="0" smtClean="0">
                <a:solidFill>
                  <a:schemeClr val="tx1">
                    <a:lumMod val="50000"/>
                  </a:schemeClr>
                </a:solidFill>
              </a:endParaRPr>
            </a:p>
            <a:p>
              <a:r>
                <a:rPr lang="en-GB" sz="3200" dirty="0">
                  <a:solidFill>
                    <a:schemeClr val="tx1">
                      <a:lumMod val="50000"/>
                    </a:schemeClr>
                  </a:solidFill>
                </a:rPr>
                <a:t>8÷4=2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61702" y="2920381"/>
              <a:ext cx="1834516" cy="2062103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chemeClr val="tx1">
                      <a:lumMod val="50000"/>
                    </a:schemeClr>
                  </a:solidFill>
                </a:rPr>
                <a:t>5x2=10</a:t>
              </a:r>
            </a:p>
            <a:p>
              <a:r>
                <a:rPr lang="en-GB" sz="3200" dirty="0" smtClean="0">
                  <a:solidFill>
                    <a:schemeClr val="tx1">
                      <a:lumMod val="50000"/>
                    </a:schemeClr>
                  </a:solidFill>
                </a:rPr>
                <a:t>2x5=10</a:t>
              </a:r>
            </a:p>
            <a:p>
              <a:r>
                <a:rPr lang="en-GB" sz="3200" dirty="0">
                  <a:solidFill>
                    <a:schemeClr val="tx1">
                      <a:lumMod val="50000"/>
                    </a:schemeClr>
                  </a:solidFill>
                </a:rPr>
                <a:t>10÷2=5</a:t>
              </a:r>
              <a:endParaRPr lang="en-GB" sz="3200" dirty="0" smtClean="0">
                <a:solidFill>
                  <a:schemeClr val="tx1">
                    <a:lumMod val="50000"/>
                  </a:schemeClr>
                </a:solidFill>
              </a:endParaRPr>
            </a:p>
            <a:p>
              <a:r>
                <a:rPr lang="en-GB" sz="3200" dirty="0">
                  <a:solidFill>
                    <a:schemeClr val="tx1">
                      <a:lumMod val="50000"/>
                    </a:schemeClr>
                  </a:solidFill>
                </a:rPr>
                <a:t>10÷5=2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881981" y="407050"/>
            <a:ext cx="70920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Multiplication and </a:t>
            </a:r>
          </a:p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division facts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656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71399" y="524360"/>
            <a:ext cx="72753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28575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B0D57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Multiplying by 10</a:t>
            </a:r>
            <a:endParaRPr lang="en-US" sz="5400" b="1" cap="none" spc="300" dirty="0">
              <a:ln w="28575" cmpd="sng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FB0D57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376" y="1605113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4x10=40</a:t>
            </a:r>
          </a:p>
          <a:p>
            <a:endParaRPr lang="en-GB" sz="1600" dirty="0"/>
          </a:p>
        </p:txBody>
      </p:sp>
      <p:sp>
        <p:nvSpPr>
          <p:cNvPr id="7" name="Cloud Callout 6"/>
          <p:cNvSpPr/>
          <p:nvPr/>
        </p:nvSpPr>
        <p:spPr>
          <a:xfrm>
            <a:off x="2843808" y="1484784"/>
            <a:ext cx="5760640" cy="3888432"/>
          </a:xfrm>
          <a:prstGeom prst="cloudCallout">
            <a:avLst>
              <a:gd name="adj1" fmla="val -76276"/>
              <a:gd name="adj2" fmla="val -12763"/>
            </a:avLst>
          </a:prstGeom>
          <a:solidFill>
            <a:srgbClr val="FB0D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8" name="Group 37"/>
          <p:cNvGrpSpPr/>
          <p:nvPr/>
        </p:nvGrpSpPr>
        <p:grpSpPr>
          <a:xfrm>
            <a:off x="3491881" y="2547325"/>
            <a:ext cx="4104458" cy="2036850"/>
            <a:chOff x="3895721" y="2547325"/>
            <a:chExt cx="3700617" cy="203685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724128" y="2547326"/>
              <a:ext cx="0" cy="2023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300385" y="2547327"/>
              <a:ext cx="0" cy="2023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948264" y="2547328"/>
              <a:ext cx="0" cy="2023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076056" y="2547328"/>
              <a:ext cx="0" cy="2023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596336" y="2560400"/>
              <a:ext cx="0" cy="2023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3923928" y="2996952"/>
              <a:ext cx="3672410" cy="627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032991" y="2629334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69795" y="2596842"/>
              <a:ext cx="6366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50200" y="2589426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H</a:t>
              </a:r>
              <a:endParaRPr lang="en-GB" sz="24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147800" y="2592624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err="1" smtClean="0"/>
                <a:t>Th</a:t>
              </a:r>
              <a:endParaRPr lang="en-GB" sz="2400" b="1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4499992" y="2547325"/>
              <a:ext cx="0" cy="2023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923928" y="2560399"/>
              <a:ext cx="0" cy="2023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477899" y="2560400"/>
              <a:ext cx="6699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err="1" smtClean="0"/>
                <a:t>Tth</a:t>
              </a:r>
              <a:endParaRPr lang="en-GB" sz="24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95721" y="2606845"/>
              <a:ext cx="6699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err="1"/>
                <a:t>H</a:t>
              </a:r>
              <a:r>
                <a:rPr lang="en-GB" sz="2400" b="1" dirty="0" err="1" smtClean="0"/>
                <a:t>th</a:t>
              </a:r>
              <a:endParaRPr lang="en-GB" sz="2400" b="1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7028301" y="306851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4</a:t>
            </a:r>
            <a:endParaRPr lang="en-GB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94376" y="4869160"/>
            <a:ext cx="2953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B0D57"/>
                </a:solidFill>
              </a:rPr>
              <a:t>When multiplying by 10 you are moving 1 place to the left.</a:t>
            </a:r>
            <a:endParaRPr lang="en-GB" b="1" dirty="0">
              <a:solidFill>
                <a:srgbClr val="FB0D57"/>
              </a:solidFill>
            </a:endParaRPr>
          </a:p>
        </p:txBody>
      </p:sp>
      <p:sp>
        <p:nvSpPr>
          <p:cNvPr id="31" name="Curved Up Arrow 30"/>
          <p:cNvSpPr/>
          <p:nvPr/>
        </p:nvSpPr>
        <p:spPr>
          <a:xfrm flipH="1">
            <a:off x="6688138" y="3370195"/>
            <a:ext cx="570744" cy="202092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47490" y="361627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4</a:t>
            </a:r>
            <a:endParaRPr lang="en-GB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092280" y="362765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0</a:t>
            </a:r>
          </a:p>
        </p:txBody>
      </p:sp>
      <p:sp>
        <p:nvSpPr>
          <p:cNvPr id="36" name="Oval 35"/>
          <p:cNvSpPr/>
          <p:nvPr/>
        </p:nvSpPr>
        <p:spPr>
          <a:xfrm>
            <a:off x="5915441" y="3640077"/>
            <a:ext cx="1872210" cy="40011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581805" y="5373216"/>
            <a:ext cx="2953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TIP-You cannot leave any columns blank. </a:t>
            </a:r>
            <a:r>
              <a:rPr lang="en-GB" b="1" dirty="0">
                <a:solidFill>
                  <a:srgbClr val="002060"/>
                </a:solidFill>
              </a:rPr>
              <a:t>T</a:t>
            </a:r>
            <a:r>
              <a:rPr lang="en-GB" b="1" dirty="0" smtClean="0">
                <a:solidFill>
                  <a:srgbClr val="002060"/>
                </a:solidFill>
              </a:rPr>
              <a:t>hese can be filled in with 0s. </a:t>
            </a:r>
            <a:endParaRPr lang="en-GB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88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591496"/>
            <a:ext cx="7775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28575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B0D57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Multiplying by 100</a:t>
            </a:r>
            <a:endParaRPr lang="en-US" sz="5400" b="1" cap="none" spc="300" dirty="0">
              <a:ln w="28575" cmpd="sng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FB0D57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376" y="1605113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smtClean="0"/>
              <a:t>4x100=400</a:t>
            </a:r>
          </a:p>
          <a:p>
            <a:endParaRPr lang="en-GB" sz="1600" dirty="0"/>
          </a:p>
        </p:txBody>
      </p:sp>
      <p:sp>
        <p:nvSpPr>
          <p:cNvPr id="7" name="Cloud Callout 6"/>
          <p:cNvSpPr/>
          <p:nvPr/>
        </p:nvSpPr>
        <p:spPr>
          <a:xfrm>
            <a:off x="2843808" y="1484784"/>
            <a:ext cx="5760640" cy="3888432"/>
          </a:xfrm>
          <a:prstGeom prst="cloudCallout">
            <a:avLst>
              <a:gd name="adj1" fmla="val -76276"/>
              <a:gd name="adj2" fmla="val -12763"/>
            </a:avLst>
          </a:prstGeom>
          <a:solidFill>
            <a:srgbClr val="FB0D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8" name="Group 37"/>
          <p:cNvGrpSpPr/>
          <p:nvPr/>
        </p:nvGrpSpPr>
        <p:grpSpPr>
          <a:xfrm>
            <a:off x="3347865" y="2547325"/>
            <a:ext cx="4248474" cy="2036850"/>
            <a:chOff x="3895721" y="2547325"/>
            <a:chExt cx="3700617" cy="203685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724128" y="2547326"/>
              <a:ext cx="0" cy="2023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300385" y="2547327"/>
              <a:ext cx="0" cy="2023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948264" y="2547328"/>
              <a:ext cx="0" cy="2023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076056" y="2547328"/>
              <a:ext cx="0" cy="2023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596336" y="2560400"/>
              <a:ext cx="0" cy="2023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3923928" y="2996952"/>
              <a:ext cx="3672410" cy="627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032991" y="2629334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69795" y="2596842"/>
              <a:ext cx="6366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50200" y="2589426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H</a:t>
              </a:r>
              <a:endParaRPr lang="en-GB" sz="24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147800" y="2592624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err="1" smtClean="0"/>
                <a:t>Th</a:t>
              </a:r>
              <a:endParaRPr lang="en-GB" sz="2400" b="1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4499992" y="2547325"/>
              <a:ext cx="0" cy="2023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923928" y="2560399"/>
              <a:ext cx="0" cy="2023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477899" y="2560400"/>
              <a:ext cx="6699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err="1" smtClean="0"/>
                <a:t>Tth</a:t>
              </a:r>
              <a:endParaRPr lang="en-GB" sz="24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95721" y="2606845"/>
              <a:ext cx="6699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err="1"/>
                <a:t>H</a:t>
              </a:r>
              <a:r>
                <a:rPr lang="en-GB" sz="2400" b="1" dirty="0" err="1" smtClean="0"/>
                <a:t>th</a:t>
              </a:r>
              <a:endParaRPr lang="en-GB" sz="2400" b="1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7028301" y="306851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4</a:t>
            </a:r>
            <a:endParaRPr lang="en-GB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94376" y="4869160"/>
            <a:ext cx="2953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B0D57"/>
                </a:solidFill>
              </a:rPr>
              <a:t>When multiplying by 100 you are moving 2 places to the left.</a:t>
            </a:r>
            <a:endParaRPr lang="en-GB" b="1" dirty="0">
              <a:solidFill>
                <a:srgbClr val="FB0D57"/>
              </a:solidFill>
            </a:endParaRPr>
          </a:p>
        </p:txBody>
      </p:sp>
      <p:sp>
        <p:nvSpPr>
          <p:cNvPr id="31" name="Curved Up Arrow 30"/>
          <p:cNvSpPr/>
          <p:nvPr/>
        </p:nvSpPr>
        <p:spPr>
          <a:xfrm flipH="1">
            <a:off x="6688138" y="3370195"/>
            <a:ext cx="570744" cy="202092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Curved Up Arrow 31"/>
          <p:cNvSpPr/>
          <p:nvPr/>
        </p:nvSpPr>
        <p:spPr>
          <a:xfrm flipH="1">
            <a:off x="5850199" y="3370195"/>
            <a:ext cx="623361" cy="189017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81962" y="362102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4</a:t>
            </a:r>
            <a:endParaRPr lang="en-GB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419890" y="362765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092280" y="362765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0</a:t>
            </a:r>
          </a:p>
        </p:txBody>
      </p:sp>
      <p:sp>
        <p:nvSpPr>
          <p:cNvPr id="36" name="Oval 35"/>
          <p:cNvSpPr/>
          <p:nvPr/>
        </p:nvSpPr>
        <p:spPr>
          <a:xfrm>
            <a:off x="5724128" y="3627658"/>
            <a:ext cx="1872210" cy="40011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581805" y="5373216"/>
            <a:ext cx="2953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TIP-You cannot leave any columns blank. </a:t>
            </a:r>
            <a:r>
              <a:rPr lang="en-GB" b="1" dirty="0">
                <a:solidFill>
                  <a:srgbClr val="002060"/>
                </a:solidFill>
              </a:rPr>
              <a:t>T</a:t>
            </a:r>
            <a:r>
              <a:rPr lang="en-GB" b="1" dirty="0" smtClean="0">
                <a:solidFill>
                  <a:srgbClr val="002060"/>
                </a:solidFill>
              </a:rPr>
              <a:t>hese can be filled in with 0s. </a:t>
            </a:r>
            <a:endParaRPr lang="en-GB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3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601" y="3284984"/>
            <a:ext cx="30603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46x5=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b="1" dirty="0" smtClean="0"/>
              <a:t>40X5=200</a:t>
            </a:r>
          </a:p>
          <a:p>
            <a:pPr algn="ctr"/>
            <a:endParaRPr lang="en-GB" sz="2800" b="1" dirty="0" smtClean="0"/>
          </a:p>
          <a:p>
            <a:pPr algn="ctr"/>
            <a:r>
              <a:rPr lang="en-GB" sz="2800" b="1" dirty="0" smtClean="0"/>
              <a:t> </a:t>
            </a:r>
            <a:r>
              <a:rPr lang="en-GB" sz="2800" b="1" dirty="0" smtClean="0"/>
              <a:t>  6X5=30</a:t>
            </a:r>
            <a:endParaRPr lang="en-GB" sz="2800" b="1" dirty="0"/>
          </a:p>
          <a:p>
            <a:pPr algn="ctr"/>
            <a:endParaRPr lang="en-GB" sz="2800" b="1" dirty="0"/>
          </a:p>
          <a:p>
            <a:pPr algn="ctr"/>
            <a:r>
              <a:rPr lang="en-GB" sz="2800" b="1" dirty="0" smtClean="0"/>
              <a:t>200+30=230</a:t>
            </a:r>
            <a:endParaRPr lang="en-GB" sz="2800" b="1" dirty="0" smtClean="0"/>
          </a:p>
          <a:p>
            <a:pPr algn="ctr"/>
            <a:endParaRPr lang="en-GB" sz="2800" b="1" dirty="0" smtClean="0"/>
          </a:p>
          <a:p>
            <a:pPr algn="ctr"/>
            <a:endParaRPr lang="en-GB" sz="2800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1319219" y="404664"/>
            <a:ext cx="664957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Multiply 2 digits </a:t>
            </a:r>
          </a:p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by 1 digit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4716384" y="2924944"/>
            <a:ext cx="3960072" cy="2736304"/>
          </a:xfrm>
          <a:prstGeom prst="cloudCallout">
            <a:avLst>
              <a:gd name="adj1" fmla="val -82341"/>
              <a:gd name="adj2" fmla="val -45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436097" y="3424622"/>
            <a:ext cx="25327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46</a:t>
            </a:r>
          </a:p>
          <a:p>
            <a:pPr algn="ctr"/>
            <a:r>
              <a:rPr lang="en-GB" dirty="0" smtClean="0"/>
              <a:t>X5</a:t>
            </a:r>
          </a:p>
          <a:p>
            <a:pPr algn="ctr"/>
            <a:r>
              <a:rPr lang="en-GB" dirty="0" smtClean="0"/>
              <a:t>         </a:t>
            </a:r>
            <a:r>
              <a:rPr lang="en-GB" dirty="0" smtClean="0"/>
              <a:t>   30 </a:t>
            </a:r>
            <a:r>
              <a:rPr lang="en-GB" dirty="0" smtClean="0"/>
              <a:t>(5x6)</a:t>
            </a:r>
          </a:p>
          <a:p>
            <a:pPr algn="ctr"/>
            <a:r>
              <a:rPr lang="en-GB" dirty="0" smtClean="0"/>
              <a:t>         </a:t>
            </a:r>
            <a:r>
              <a:rPr lang="en-GB" dirty="0" smtClean="0"/>
              <a:t>  200(5x40)</a:t>
            </a:r>
          </a:p>
          <a:p>
            <a:pPr algn="ctr"/>
            <a:r>
              <a:rPr lang="en-GB" dirty="0" smtClean="0"/>
              <a:t>230                     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444208" y="4005064"/>
            <a:ext cx="5040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228184" y="4581128"/>
            <a:ext cx="7200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228184" y="4885528"/>
            <a:ext cx="7200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ular Callout 4"/>
          <p:cNvSpPr/>
          <p:nvPr/>
        </p:nvSpPr>
        <p:spPr>
          <a:xfrm>
            <a:off x="323528" y="1556792"/>
            <a:ext cx="2232248" cy="1728192"/>
          </a:xfrm>
          <a:prstGeom prst="wedgeRoundRectCallout">
            <a:avLst>
              <a:gd name="adj1" fmla="val -41068"/>
              <a:gd name="adj2" fmla="val 733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11560" y="1676214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Vocabulary</a:t>
            </a:r>
          </a:p>
          <a:p>
            <a:r>
              <a:rPr lang="en-GB" dirty="0" smtClean="0"/>
              <a:t>Lots of</a:t>
            </a:r>
          </a:p>
          <a:p>
            <a:r>
              <a:rPr lang="en-GB" dirty="0" smtClean="0"/>
              <a:t>Multiply</a:t>
            </a:r>
          </a:p>
          <a:p>
            <a:r>
              <a:rPr lang="en-GB" dirty="0" smtClean="0"/>
              <a:t>Times</a:t>
            </a:r>
          </a:p>
          <a:p>
            <a:r>
              <a:rPr lang="en-GB" dirty="0" smtClean="0"/>
              <a:t>Product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656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Callout 6"/>
          <p:cNvSpPr/>
          <p:nvPr/>
        </p:nvSpPr>
        <p:spPr>
          <a:xfrm>
            <a:off x="3748391" y="2464152"/>
            <a:ext cx="4536504" cy="3024336"/>
          </a:xfrm>
          <a:prstGeom prst="cloudCallout">
            <a:avLst>
              <a:gd name="adj1" fmla="val -74097"/>
              <a:gd name="adj2" fmla="val 53301"/>
            </a:avLst>
          </a:prstGeom>
          <a:solidFill>
            <a:srgbClr val="FB0D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480138" y="2636912"/>
            <a:ext cx="37444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46x5=</a:t>
            </a:r>
          </a:p>
          <a:p>
            <a:endParaRPr lang="en-GB" sz="4400" dirty="0"/>
          </a:p>
          <a:p>
            <a:r>
              <a:rPr lang="en-GB" sz="4400" dirty="0" smtClean="0"/>
              <a:t>  46</a:t>
            </a:r>
          </a:p>
          <a:p>
            <a:r>
              <a:rPr lang="en-GB" sz="4400" u="sng" dirty="0" smtClean="0"/>
              <a:t>    5</a:t>
            </a:r>
          </a:p>
          <a:p>
            <a:r>
              <a:rPr lang="en-GB" sz="4400" u="sng" dirty="0" smtClean="0"/>
              <a:t>230</a:t>
            </a:r>
            <a:endParaRPr lang="en-GB" sz="44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747536" y="3057783"/>
            <a:ext cx="27452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40X5=200</a:t>
            </a:r>
          </a:p>
          <a:p>
            <a:r>
              <a:rPr lang="en-GB" sz="2800" b="1" dirty="0" smtClean="0"/>
              <a:t> 6X5</a:t>
            </a:r>
            <a:r>
              <a:rPr lang="en-GB" sz="2800" b="1" dirty="0"/>
              <a:t>=  30</a:t>
            </a:r>
          </a:p>
          <a:p>
            <a:endParaRPr lang="en-GB" sz="2800" b="1" dirty="0"/>
          </a:p>
          <a:p>
            <a:r>
              <a:rPr lang="en-GB" sz="2800" b="1" dirty="0" smtClean="0"/>
              <a:t>200+30=230</a:t>
            </a:r>
          </a:p>
          <a:p>
            <a:endParaRPr lang="en-GB" sz="2800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1319219" y="498132"/>
            <a:ext cx="664957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Multiply 2 digits </a:t>
            </a:r>
          </a:p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by 1 digit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7704" y="609730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3</a:t>
            </a:r>
          </a:p>
        </p:txBody>
      </p:sp>
      <p:sp>
        <p:nvSpPr>
          <p:cNvPr id="8" name="Rectangle 7"/>
          <p:cNvSpPr/>
          <p:nvPr/>
        </p:nvSpPr>
        <p:spPr>
          <a:xfrm>
            <a:off x="1581974" y="6093473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2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907704" y="6097306"/>
            <a:ext cx="325730" cy="365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81974" y="6114787"/>
            <a:ext cx="325730" cy="348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65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3851920" y="1988840"/>
            <a:ext cx="5112568" cy="4872572"/>
          </a:xfrm>
          <a:prstGeom prst="cloudCallout">
            <a:avLst>
              <a:gd name="adj1" fmla="val -54583"/>
              <a:gd name="adj2" fmla="val -40829"/>
            </a:avLst>
          </a:prstGeom>
          <a:solidFill>
            <a:srgbClr val="FB0D57"/>
          </a:solidFill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994419" y="2589584"/>
            <a:ext cx="37444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Sassoon Primary" pitchFamily="2" charset="0"/>
              </a:rPr>
              <a:t>  </a:t>
            </a:r>
            <a:r>
              <a:rPr lang="en-GB" sz="4000" b="1" dirty="0">
                <a:latin typeface="Sassoon Primary" pitchFamily="2" charset="0"/>
              </a:rPr>
              <a:t> </a:t>
            </a:r>
            <a:r>
              <a:rPr lang="en-GB" sz="4000" b="1" dirty="0" smtClean="0">
                <a:latin typeface="Sassoon Primary" pitchFamily="2" charset="0"/>
              </a:rPr>
              <a:t>463</a:t>
            </a:r>
          </a:p>
          <a:p>
            <a:r>
              <a:rPr lang="en-GB" sz="4000" b="1" u="sng" dirty="0" smtClean="0">
                <a:latin typeface="Sassoon Primary" pitchFamily="2" charset="0"/>
              </a:rPr>
              <a:t> x   5</a:t>
            </a:r>
          </a:p>
          <a:p>
            <a:r>
              <a:rPr lang="en-GB" sz="40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Sassoon Primary" pitchFamily="2" charset="0"/>
              </a:rPr>
              <a:t>     </a:t>
            </a:r>
            <a:r>
              <a:rPr lang="en-GB" sz="4000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Sassoon Primary" pitchFamily="2" charset="0"/>
              </a:rPr>
              <a:t>15</a:t>
            </a:r>
            <a:r>
              <a:rPr lang="en-GB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Sassoon Primary" pitchFamily="2" charset="0"/>
              </a:rPr>
              <a:t> </a:t>
            </a:r>
            <a:r>
              <a:rPr lang="en-GB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Sassoon Primary" pitchFamily="2" charset="0"/>
              </a:rPr>
              <a:t>(5x3)</a:t>
            </a:r>
            <a:endParaRPr lang="en-GB" sz="4000" u="sng" dirty="0" smtClean="0">
              <a:solidFill>
                <a:schemeClr val="accent4">
                  <a:lumMod val="40000"/>
                  <a:lumOff val="60000"/>
                </a:schemeClr>
              </a:solidFill>
              <a:latin typeface="Sassoon Primary" pitchFamily="2" charset="0"/>
            </a:endParaRPr>
          </a:p>
          <a:p>
            <a:r>
              <a:rPr lang="en-GB" sz="4000" b="1" u="sng" dirty="0">
                <a:solidFill>
                  <a:schemeClr val="accent4">
                    <a:lumMod val="40000"/>
                    <a:lumOff val="60000"/>
                  </a:schemeClr>
                </a:solidFill>
                <a:latin typeface="Sassoon Primary" pitchFamily="2" charset="0"/>
              </a:rPr>
              <a:t> </a:t>
            </a:r>
            <a:r>
              <a:rPr lang="en-GB" sz="40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Sassoon Primary" pitchFamily="2" charset="0"/>
              </a:rPr>
              <a:t>  </a:t>
            </a:r>
            <a:r>
              <a:rPr lang="en-GB" sz="4000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Sassoon Primary" pitchFamily="2" charset="0"/>
              </a:rPr>
              <a:t>300</a:t>
            </a:r>
            <a:r>
              <a:rPr lang="en-GB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Sassoon Primary" pitchFamily="2" charset="0"/>
              </a:rPr>
              <a:t> </a:t>
            </a:r>
            <a:r>
              <a:rPr lang="en-GB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Sassoon Primary" pitchFamily="2" charset="0"/>
              </a:rPr>
              <a:t>(5x60)</a:t>
            </a:r>
            <a:endParaRPr lang="en-GB" sz="4000" u="sng" dirty="0" smtClean="0">
              <a:solidFill>
                <a:schemeClr val="accent4">
                  <a:lumMod val="40000"/>
                  <a:lumOff val="60000"/>
                </a:schemeClr>
              </a:solidFill>
              <a:latin typeface="Sassoon Primary" pitchFamily="2" charset="0"/>
            </a:endParaRPr>
          </a:p>
          <a:p>
            <a:r>
              <a:rPr lang="en-GB" sz="40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Sassoon Primary" pitchFamily="2" charset="0"/>
              </a:rPr>
              <a:t> </a:t>
            </a:r>
            <a:r>
              <a:rPr lang="en-GB" sz="4000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Sassoon Primary" pitchFamily="2" charset="0"/>
              </a:rPr>
              <a:t>2000</a:t>
            </a:r>
            <a:r>
              <a:rPr lang="en-GB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Sassoon Primary" pitchFamily="2" charset="0"/>
              </a:rPr>
              <a:t> </a:t>
            </a:r>
            <a:r>
              <a:rPr lang="en-GB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Sassoon Primary" pitchFamily="2" charset="0"/>
              </a:rPr>
              <a:t>(5x400)</a:t>
            </a:r>
          </a:p>
          <a:p>
            <a:r>
              <a:rPr lang="en-GB" sz="4000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Sassoon Primary" pitchFamily="2" charset="0"/>
              </a:rPr>
              <a:t> 2315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6728" y="1332436"/>
            <a:ext cx="535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B0D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HTO=Hundreds Tens Ones</a:t>
            </a:r>
            <a:endParaRPr lang="en-GB" sz="2800" b="1" dirty="0">
              <a:solidFill>
                <a:srgbClr val="FB0D5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95687" y="455820"/>
            <a:ext cx="3583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HTO x O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5976" y="4531432"/>
            <a:ext cx="738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GB" sz="48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3212976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</a:t>
            </a:r>
            <a:r>
              <a:rPr lang="en-GB" sz="3200" dirty="0" smtClean="0"/>
              <a:t>463</a:t>
            </a:r>
          </a:p>
          <a:p>
            <a:r>
              <a:rPr lang="en-GB" sz="3200" dirty="0" smtClean="0"/>
              <a:t>X   5</a:t>
            </a:r>
          </a:p>
          <a:p>
            <a:r>
              <a:rPr lang="en-GB" sz="3200" dirty="0" smtClean="0"/>
              <a:t>2315</a:t>
            </a:r>
          </a:p>
        </p:txBody>
      </p:sp>
      <p:sp>
        <p:nvSpPr>
          <p:cNvPr id="4" name="Rectangle 3"/>
          <p:cNvSpPr/>
          <p:nvPr/>
        </p:nvSpPr>
        <p:spPr>
          <a:xfrm>
            <a:off x="1511245" y="4751507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7330" y="4751507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971600" y="4751507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971600" y="4782636"/>
            <a:ext cx="325730" cy="338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4" idx="2"/>
          </p:cNvCxnSpPr>
          <p:nvPr/>
        </p:nvCxnSpPr>
        <p:spPr>
          <a:xfrm>
            <a:off x="1297330" y="4782636"/>
            <a:ext cx="358346" cy="338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11245" y="4782636"/>
            <a:ext cx="288862" cy="338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971600" y="4293096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971600" y="4734185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23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306896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937445" y="3338643"/>
            <a:ext cx="382539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 46</a:t>
            </a:r>
          </a:p>
          <a:p>
            <a:pPr algn="ctr"/>
            <a:r>
              <a:rPr lang="en-GB" sz="2800" b="1" dirty="0" smtClean="0"/>
              <a:t>x23   </a:t>
            </a:r>
          </a:p>
          <a:p>
            <a:pPr algn="r"/>
            <a:r>
              <a:rPr lang="en-GB" sz="2800" b="1" dirty="0" smtClean="0"/>
              <a:t>18    (3x6)</a:t>
            </a:r>
          </a:p>
          <a:p>
            <a:pPr algn="r"/>
            <a:r>
              <a:rPr lang="en-GB" sz="2800" b="1" dirty="0" smtClean="0"/>
              <a:t>120  (3x40)</a:t>
            </a:r>
          </a:p>
          <a:p>
            <a:pPr algn="r"/>
            <a:r>
              <a:rPr lang="en-GB" sz="2800" b="1" dirty="0" smtClean="0"/>
              <a:t>  +   180  (20x6)</a:t>
            </a:r>
          </a:p>
          <a:p>
            <a:pPr algn="r"/>
            <a:r>
              <a:rPr lang="en-GB" sz="2800" b="1" dirty="0" smtClean="0"/>
              <a:t>800 (20x40)</a:t>
            </a:r>
          </a:p>
          <a:p>
            <a:pPr algn="ctr"/>
            <a:r>
              <a:rPr lang="en-GB" sz="2800" dirty="0" smtClean="0"/>
              <a:t>1118</a:t>
            </a:r>
          </a:p>
          <a:p>
            <a:pPr algn="ctr"/>
            <a:r>
              <a:rPr lang="en-GB" sz="1400" dirty="0" smtClean="0"/>
              <a:t>1  1     </a:t>
            </a:r>
          </a:p>
          <a:p>
            <a:pPr algn="ctr"/>
            <a:endParaRPr lang="en-GB" sz="2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814195" y="537046"/>
            <a:ext cx="555632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Multiply 2 digits</a:t>
            </a:r>
          </a:p>
          <a:p>
            <a:pPr algn="ctr"/>
            <a:r>
              <a:rPr lang="en-GB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by 2 digits </a:t>
            </a:r>
            <a:endParaRPr lang="en-GB" sz="4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n-GB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Expanded </a:t>
            </a:r>
            <a:r>
              <a:rPr lang="en-GB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method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20072" y="4246204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176657" y="5949280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20072" y="6381328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5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306896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937445" y="3338643"/>
            <a:ext cx="38253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 46</a:t>
            </a:r>
          </a:p>
          <a:p>
            <a:pPr algn="ctr"/>
            <a:r>
              <a:rPr lang="en-GB" sz="2800" b="1" dirty="0" smtClean="0"/>
              <a:t>x23   </a:t>
            </a:r>
            <a:endParaRPr lang="en-GB" sz="2800" b="1" dirty="0" smtClean="0"/>
          </a:p>
          <a:p>
            <a:pPr algn="ctr"/>
            <a:r>
              <a:rPr lang="en-GB" sz="2800" b="1" dirty="0" smtClean="0"/>
              <a:t>         138  </a:t>
            </a:r>
            <a:r>
              <a:rPr lang="en-GB" sz="2800" b="1" dirty="0" smtClean="0"/>
              <a:t>(3x46)</a:t>
            </a:r>
          </a:p>
          <a:p>
            <a:pPr algn="r"/>
            <a:r>
              <a:rPr lang="en-GB" sz="2800" b="1" dirty="0" smtClean="0"/>
              <a:t>   +  </a:t>
            </a:r>
            <a:r>
              <a:rPr lang="en-GB" sz="2800" b="1" dirty="0" smtClean="0"/>
              <a:t>920 (20x46</a:t>
            </a:r>
            <a:r>
              <a:rPr lang="en-GB" sz="2800" b="1" dirty="0" smtClean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1565730" y="537046"/>
            <a:ext cx="605325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Multiply 2 digits</a:t>
            </a:r>
          </a:p>
          <a:p>
            <a:pPr algn="ctr"/>
            <a:r>
              <a:rPr lang="en-GB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by 2 digits </a:t>
            </a:r>
            <a:endParaRPr lang="en-GB" sz="4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n-GB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Contracted </a:t>
            </a:r>
            <a:r>
              <a:rPr lang="en-GB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method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20072" y="4246204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20072" y="5085184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74076" y="5517232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651705" y="4540202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1</a:t>
            </a:r>
          </a:p>
        </p:txBody>
      </p:sp>
      <p:sp>
        <p:nvSpPr>
          <p:cNvPr id="4" name="Rectangle 3"/>
          <p:cNvSpPr/>
          <p:nvPr/>
        </p:nvSpPr>
        <p:spPr>
          <a:xfrm>
            <a:off x="5362843" y="4900518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5075641" y="5039914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800" b="1" dirty="0"/>
              <a:t>1058</a:t>
            </a:r>
          </a:p>
        </p:txBody>
      </p:sp>
    </p:spTree>
    <p:extLst>
      <p:ext uri="{BB962C8B-B14F-4D97-AF65-F5344CB8AC3E}">
        <p14:creationId xmlns:p14="http://schemas.microsoft.com/office/powerpoint/2010/main" val="268112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loud Callout 18"/>
          <p:cNvSpPr/>
          <p:nvPr/>
        </p:nvSpPr>
        <p:spPr>
          <a:xfrm>
            <a:off x="2627784" y="2134999"/>
            <a:ext cx="6516216" cy="4723001"/>
          </a:xfrm>
          <a:prstGeom prst="cloudCallout">
            <a:avLst>
              <a:gd name="adj1" fmla="val -18366"/>
              <a:gd name="adj2" fmla="val -61296"/>
            </a:avLst>
          </a:prstGeom>
          <a:solidFill>
            <a:srgbClr val="FB0D57"/>
          </a:solidFill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771253" y="349073"/>
            <a:ext cx="39372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28575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B0D57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HT0 X </a:t>
            </a:r>
            <a:r>
              <a:rPr lang="en-US" sz="5400" b="1" spc="300" dirty="0" smtClean="0">
                <a:ln w="28575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B0D57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5400" b="1" spc="300" dirty="0">
                <a:ln w="28575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B0D57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en-US" sz="5400" b="1" cap="none" spc="300" dirty="0">
              <a:ln w="28575" cmpd="sng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FB0D57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63888" y="2348880"/>
            <a:ext cx="52565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latin typeface="Comic Sans MS" panose="030F0702030302020204" pitchFamily="66" charset="0"/>
              </a:rPr>
              <a:t>  249</a:t>
            </a:r>
          </a:p>
          <a:p>
            <a:r>
              <a:rPr lang="en-GB" sz="4800" b="1" u="sng" dirty="0" smtClean="0">
                <a:latin typeface="Comic Sans MS" panose="030F0702030302020204" pitchFamily="66" charset="0"/>
              </a:rPr>
              <a:t>x  43</a:t>
            </a:r>
          </a:p>
          <a:p>
            <a:r>
              <a:rPr lang="en-GB" sz="4800" b="1" u="sng" dirty="0" smtClean="0">
                <a:latin typeface="Comic Sans MS" panose="030F0702030302020204" pitchFamily="66" charset="0"/>
              </a:rPr>
              <a:t>  </a:t>
            </a:r>
            <a:r>
              <a:rPr lang="en-GB" sz="4800" b="1" u="sng" dirty="0" smtClean="0">
                <a:latin typeface="Comic Sans MS" panose="030F0702030302020204" pitchFamily="66" charset="0"/>
              </a:rPr>
              <a:t>747</a:t>
            </a:r>
            <a:r>
              <a:rPr lang="en-GB" sz="4800" dirty="0" smtClean="0">
                <a:latin typeface="Comic Sans MS" panose="030F0702030302020204" pitchFamily="66" charset="0"/>
              </a:rPr>
              <a:t>(3x249</a:t>
            </a:r>
            <a:r>
              <a:rPr lang="en-GB" sz="4800" dirty="0" smtClean="0">
                <a:latin typeface="Comic Sans MS" panose="030F0702030302020204" pitchFamily="66" charset="0"/>
              </a:rPr>
              <a:t>)</a:t>
            </a:r>
          </a:p>
          <a:p>
            <a:r>
              <a:rPr lang="en-GB" sz="4800" b="1" u="sng" dirty="0" smtClean="0">
                <a:latin typeface="Comic Sans MS" panose="030F0702030302020204" pitchFamily="66" charset="0"/>
              </a:rPr>
              <a:t> 9960</a:t>
            </a:r>
            <a:r>
              <a:rPr lang="en-GB" sz="4800" dirty="0" smtClean="0">
                <a:latin typeface="Comic Sans MS" panose="030F0702030302020204" pitchFamily="66" charset="0"/>
              </a:rPr>
              <a:t>(40x249</a:t>
            </a:r>
            <a:r>
              <a:rPr lang="en-GB" sz="4800" dirty="0" smtClean="0">
                <a:latin typeface="Comic Sans MS" panose="030F0702030302020204" pitchFamily="66" charset="0"/>
              </a:rPr>
              <a:t>)</a:t>
            </a:r>
          </a:p>
          <a:p>
            <a:r>
              <a:rPr lang="en-GB" sz="4800" b="1" u="sng" dirty="0" smtClean="0">
                <a:latin typeface="Comic Sans MS" panose="030F0702030302020204" pitchFamily="66" charset="0"/>
              </a:rPr>
              <a:t>10707</a:t>
            </a:r>
            <a:endParaRPr lang="en-GB" sz="4800" b="1" u="sng" dirty="0" smtClean="0">
              <a:latin typeface="Comic Sans MS" panose="030F0702030302020204" pitchFamily="66" charset="0"/>
            </a:endParaRPr>
          </a:p>
          <a:p>
            <a:endParaRPr lang="en-GB" sz="4800" b="1" u="sng" dirty="0" smtClean="0">
              <a:solidFill>
                <a:srgbClr val="FF0000"/>
              </a:solidFill>
              <a:latin typeface="Sassoon Primary" pitchFamily="2" charset="0"/>
            </a:endParaRPr>
          </a:p>
          <a:p>
            <a:endParaRPr lang="en-GB" sz="4800" b="1" u="sng" dirty="0" smtClean="0">
              <a:solidFill>
                <a:srgbClr val="FF0000"/>
              </a:solidFill>
              <a:latin typeface="Sassoon Primary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9960" y="1272403"/>
            <a:ext cx="35285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28575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B0D57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249X43=</a:t>
            </a:r>
            <a:endParaRPr lang="en-US" sz="5400" b="1" cap="none" spc="300" dirty="0">
              <a:ln w="28575" cmpd="sng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FB0D57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565" y="12128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Multiplication Calculation</a:t>
            </a:r>
            <a: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/>
            </a:r>
            <a:b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</a:br>
            <a:endParaRPr lang="en-GB" dirty="0">
              <a:solidFill>
                <a:srgbClr val="00194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</a:t>
            </a:r>
            <a:r>
              <a:rPr lang="en-GB" dirty="0" smtClean="0">
                <a:latin typeface="Comic Sans MS" panose="030F0702030302020204" pitchFamily="66" charset="0"/>
              </a:rPr>
              <a:t>multiplied by       equals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n-GB" dirty="0" smtClean="0">
                <a:latin typeface="Comic Sans MS" panose="030F0702030302020204" pitchFamily="66" charset="0"/>
              </a:rPr>
              <a:t>multiplicand        multiplier           product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6139" y="2776267"/>
            <a:ext cx="609173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4 x 6 = 24</a:t>
            </a:r>
            <a:endParaRPr lang="en-US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907704" y="4016205"/>
            <a:ext cx="0" cy="792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804248" y="4016205"/>
            <a:ext cx="0" cy="792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355976" y="4016205"/>
            <a:ext cx="0" cy="792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9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loud Callout 24"/>
          <p:cNvSpPr/>
          <p:nvPr/>
        </p:nvSpPr>
        <p:spPr>
          <a:xfrm>
            <a:off x="2254531" y="1473011"/>
            <a:ext cx="6099722" cy="3888432"/>
          </a:xfrm>
          <a:prstGeom prst="cloudCallout">
            <a:avLst>
              <a:gd name="adj1" fmla="val -25078"/>
              <a:gd name="adj2" fmla="val -63051"/>
            </a:avLst>
          </a:prstGeom>
          <a:solidFill>
            <a:srgbClr val="FB0D57"/>
          </a:solidFill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3203848" y="2253204"/>
            <a:ext cx="4195302" cy="2036850"/>
            <a:chOff x="3895721" y="2547325"/>
            <a:chExt cx="3700615" cy="203685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5724128" y="2547326"/>
              <a:ext cx="0" cy="2023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300385" y="2547327"/>
              <a:ext cx="0" cy="2023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948264" y="2547328"/>
              <a:ext cx="0" cy="2023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076056" y="2547328"/>
              <a:ext cx="0" cy="2023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596336" y="2560400"/>
              <a:ext cx="0" cy="2023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3923928" y="2996952"/>
              <a:ext cx="3649304" cy="627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032991" y="2629334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0</a:t>
              </a:r>
              <a:endParaRPr lang="en-GB" sz="2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69795" y="2596842"/>
              <a:ext cx="6366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T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850200" y="2589426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H</a:t>
              </a:r>
              <a:endParaRPr lang="en-GB" sz="24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47800" y="2592624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err="1" smtClean="0"/>
                <a:t>Th</a:t>
              </a:r>
              <a:endParaRPr lang="en-GB" sz="2400" b="1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4499992" y="2547325"/>
              <a:ext cx="0" cy="2023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923928" y="2560399"/>
              <a:ext cx="0" cy="20237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477899" y="2560400"/>
              <a:ext cx="6699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err="1" smtClean="0"/>
                <a:t>Tth</a:t>
              </a:r>
              <a:endParaRPr lang="en-GB" sz="2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95721" y="2606845"/>
              <a:ext cx="6699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err="1"/>
                <a:t>H</a:t>
              </a:r>
              <a:r>
                <a:rPr lang="en-GB" sz="2400" b="1" dirty="0" err="1" smtClean="0"/>
                <a:t>th</a:t>
              </a:r>
              <a:endParaRPr lang="en-GB" sz="2400" b="1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362171" y="260648"/>
            <a:ext cx="8275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28575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B0D57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Multiplying by 1000</a:t>
            </a:r>
            <a:endParaRPr lang="en-US" sz="5400" b="1" cap="none" spc="300" dirty="0">
              <a:ln w="28575" cmpd="sng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FB0D57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4130" y="5127575"/>
            <a:ext cx="2953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B0D57"/>
                </a:solidFill>
              </a:rPr>
              <a:t>When multiplying by 1000 you are moving 3 places to the left.</a:t>
            </a:r>
            <a:endParaRPr lang="en-GB" b="1" dirty="0">
              <a:solidFill>
                <a:srgbClr val="FB0D57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95270" y="5589240"/>
            <a:ext cx="2953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TIP-You cannot leave any columns blank. These can be filled in with 0s. 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5037" y="3300797"/>
            <a:ext cx="2351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FB0D57"/>
                </a:solidFill>
              </a:rPr>
              <a:t>More </a:t>
            </a:r>
            <a:r>
              <a:rPr lang="en-GB" b="1" u="sng" dirty="0">
                <a:solidFill>
                  <a:srgbClr val="FB0D57"/>
                </a:solidFill>
              </a:rPr>
              <a:t>examples</a:t>
            </a:r>
          </a:p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76x1000=76000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650x1000=650000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6071077" y="277945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2</a:t>
            </a:r>
            <a:endParaRPr lang="en-GB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661218" y="278268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7</a:t>
            </a:r>
          </a:p>
        </p:txBody>
      </p:sp>
      <p:sp>
        <p:nvSpPr>
          <p:cNvPr id="35" name="Curved Up Arrow 34"/>
          <p:cNvSpPr/>
          <p:nvPr/>
        </p:nvSpPr>
        <p:spPr>
          <a:xfrm flipH="1">
            <a:off x="6323105" y="3241116"/>
            <a:ext cx="553982" cy="31203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Curved Up Arrow 35"/>
          <p:cNvSpPr/>
          <p:nvPr/>
        </p:nvSpPr>
        <p:spPr>
          <a:xfrm flipH="1">
            <a:off x="5683857" y="3232999"/>
            <a:ext cx="553982" cy="31203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Curved Up Arrow 36"/>
          <p:cNvSpPr/>
          <p:nvPr/>
        </p:nvSpPr>
        <p:spPr>
          <a:xfrm flipH="1">
            <a:off x="5031178" y="3261209"/>
            <a:ext cx="553982" cy="31203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Curved Up Arrow 37"/>
          <p:cNvSpPr/>
          <p:nvPr/>
        </p:nvSpPr>
        <p:spPr>
          <a:xfrm flipH="1">
            <a:off x="4347001" y="3264992"/>
            <a:ext cx="553982" cy="31203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82767" y="364502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7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60900" y="364502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2</a:t>
            </a:r>
            <a:endParaRPr lang="en-GB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402330" y="364609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23545" y="370403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680001" y="370403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0637" y="2028505"/>
            <a:ext cx="2597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B0D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27x1000=27000</a:t>
            </a:r>
            <a:endParaRPr lang="en-GB" sz="2400" b="1" dirty="0">
              <a:solidFill>
                <a:srgbClr val="FB0D5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067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96135" y="2611093"/>
            <a:ext cx="244827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B0D57"/>
                </a:solidFill>
              </a:rPr>
              <a:t>2.6x10=26</a:t>
            </a:r>
          </a:p>
          <a:p>
            <a:pPr algn="ctr"/>
            <a:r>
              <a:rPr lang="en-GB" sz="2800" dirty="0" smtClean="0">
                <a:solidFill>
                  <a:srgbClr val="FB0D57"/>
                </a:solidFill>
              </a:rPr>
              <a:t>5.9x10=59</a:t>
            </a:r>
          </a:p>
          <a:p>
            <a:pPr algn="ctr"/>
            <a:r>
              <a:rPr lang="en-GB" sz="2800" dirty="0" smtClean="0">
                <a:solidFill>
                  <a:srgbClr val="FB0D57"/>
                </a:solidFill>
              </a:rPr>
              <a:t>3.5x10=35</a:t>
            </a:r>
          </a:p>
          <a:p>
            <a:pPr algn="ctr"/>
            <a:r>
              <a:rPr lang="en-GB" sz="2800" dirty="0" smtClean="0">
                <a:solidFill>
                  <a:srgbClr val="FB0D57"/>
                </a:solidFill>
              </a:rPr>
              <a:t>0.7x10=7</a:t>
            </a:r>
          </a:p>
          <a:p>
            <a:pPr algn="ctr"/>
            <a:r>
              <a:rPr lang="en-GB" sz="2800" dirty="0" smtClean="0">
                <a:solidFill>
                  <a:srgbClr val="FB0D57"/>
                </a:solidFill>
              </a:rPr>
              <a:t>0.3x10=3</a:t>
            </a:r>
          </a:p>
          <a:p>
            <a:pPr algn="ctr"/>
            <a:r>
              <a:rPr lang="en-GB" sz="2800" dirty="0" smtClean="0">
                <a:solidFill>
                  <a:srgbClr val="FB0D57"/>
                </a:solidFill>
              </a:rPr>
              <a:t>1.8x10=18</a:t>
            </a:r>
          </a:p>
          <a:p>
            <a:pPr algn="ctr"/>
            <a:r>
              <a:rPr lang="en-GB" sz="2800" dirty="0" smtClean="0">
                <a:solidFill>
                  <a:srgbClr val="FB0D57"/>
                </a:solidFill>
              </a:rPr>
              <a:t>1.0x10=10</a:t>
            </a:r>
            <a:endParaRPr lang="en-GB" sz="2800" dirty="0">
              <a:solidFill>
                <a:srgbClr val="FB0D57"/>
              </a:solidFill>
            </a:endParaRPr>
          </a:p>
        </p:txBody>
      </p:sp>
      <p:sp>
        <p:nvSpPr>
          <p:cNvPr id="2" name="Cloud Callout 1"/>
          <p:cNvSpPr/>
          <p:nvPr/>
        </p:nvSpPr>
        <p:spPr>
          <a:xfrm>
            <a:off x="244200" y="2172386"/>
            <a:ext cx="3888432" cy="1798029"/>
          </a:xfrm>
          <a:prstGeom prst="cloudCallout">
            <a:avLst>
              <a:gd name="adj1" fmla="val 76047"/>
              <a:gd name="adj2" fmla="val 11977"/>
            </a:avLst>
          </a:prstGeom>
          <a:solidFill>
            <a:srgbClr val="FB0D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When multiplying the numbers by 10 they are moving 1dp to the right .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30658" y="454783"/>
            <a:ext cx="78139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28575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B0D57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Multiplying by 10 -</a:t>
            </a:r>
          </a:p>
          <a:p>
            <a:pPr algn="ctr"/>
            <a:r>
              <a:rPr lang="en-US" sz="5400" b="1" spc="300" dirty="0" smtClean="0">
                <a:ln w="28575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B0D57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decimals</a:t>
            </a:r>
            <a:endParaRPr lang="en-US" sz="5400" b="1" cap="none" spc="300" dirty="0">
              <a:ln w="28575" cmpd="sng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FB0D57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95537" y="4079521"/>
            <a:ext cx="4968552" cy="2221608"/>
            <a:chOff x="910821" y="3980606"/>
            <a:chExt cx="4367841" cy="2221608"/>
          </a:xfrm>
        </p:grpSpPr>
        <p:grpSp>
          <p:nvGrpSpPr>
            <p:cNvPr id="24" name="Group 23"/>
            <p:cNvGrpSpPr/>
            <p:nvPr/>
          </p:nvGrpSpPr>
          <p:grpSpPr>
            <a:xfrm>
              <a:off x="910821" y="4165363"/>
              <a:ext cx="4367841" cy="2036851"/>
              <a:chOff x="1140263" y="4165363"/>
              <a:chExt cx="4367841" cy="2036851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140263" y="4165364"/>
                <a:ext cx="4367841" cy="2036850"/>
                <a:chOff x="3895721" y="2547325"/>
                <a:chExt cx="4367841" cy="2036850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>
                  <a:off x="5724128" y="2547326"/>
                  <a:ext cx="0" cy="20237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6300385" y="2547327"/>
                  <a:ext cx="0" cy="20237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6948264" y="2547328"/>
                  <a:ext cx="0" cy="20237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5076056" y="2547328"/>
                  <a:ext cx="0" cy="20237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7596336" y="2560400"/>
                  <a:ext cx="0" cy="20237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flipH="1">
                  <a:off x="3923928" y="2996952"/>
                  <a:ext cx="4339634" cy="6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TextBox 13"/>
                <p:cNvSpPr txBox="1"/>
                <p:nvPr/>
              </p:nvSpPr>
              <p:spPr>
                <a:xfrm>
                  <a:off x="7032991" y="2629334"/>
                  <a:ext cx="5040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b="1" dirty="0"/>
                    <a:t>0</a:t>
                  </a: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6369795" y="2596842"/>
                  <a:ext cx="63668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b="1" dirty="0"/>
                    <a:t>T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5850200" y="2589426"/>
                  <a:ext cx="50405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b="1" dirty="0" smtClean="0"/>
                    <a:t>H</a:t>
                  </a:r>
                  <a:endParaRPr lang="en-GB" sz="2400" b="1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5147800" y="2592624"/>
                  <a:ext cx="64807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b="1" dirty="0" err="1" smtClean="0"/>
                    <a:t>Th</a:t>
                  </a:r>
                  <a:endParaRPr lang="en-GB" sz="2400" b="1" dirty="0"/>
                </a:p>
              </p:txBody>
            </p: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4499992" y="2547325"/>
                  <a:ext cx="0" cy="20237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3923928" y="2560399"/>
                  <a:ext cx="0" cy="20237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4477899" y="2560400"/>
                  <a:ext cx="66990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b="1" dirty="0" err="1" smtClean="0"/>
                    <a:t>Tth</a:t>
                  </a:r>
                  <a:endParaRPr lang="en-GB" sz="2400" b="1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3895721" y="2606845"/>
                  <a:ext cx="66990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b="1" dirty="0" err="1"/>
                    <a:t>H</a:t>
                  </a:r>
                  <a:r>
                    <a:rPr lang="en-GB" sz="2400" b="1" dirty="0" err="1" smtClean="0"/>
                    <a:t>th</a:t>
                  </a:r>
                  <a:endParaRPr lang="en-GB" sz="2400" b="1" dirty="0"/>
                </a:p>
              </p:txBody>
            </p:sp>
          </p:grpSp>
          <p:cxnSp>
            <p:nvCxnSpPr>
              <p:cNvPr id="22" name="Straight Connector 21"/>
              <p:cNvCxnSpPr/>
              <p:nvPr/>
            </p:nvCxnSpPr>
            <p:spPr>
              <a:xfrm>
                <a:off x="5508104" y="4165363"/>
                <a:ext cx="0" cy="202377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4703636" y="3980606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1/10</a:t>
              </a:r>
              <a:endParaRPr lang="en-GB" sz="2000" b="1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4512132" y="5074284"/>
              <a:ext cx="152400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1656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2929" y="260648"/>
            <a:ext cx="831413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28575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B0D57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Multiplying by 100 -</a:t>
            </a:r>
          </a:p>
          <a:p>
            <a:pPr algn="ctr"/>
            <a:r>
              <a:rPr lang="en-US" sz="5400" b="1" spc="300" dirty="0">
                <a:ln w="28575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B0D57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</a:t>
            </a:r>
            <a:r>
              <a:rPr lang="en-US" sz="5400" b="1" cap="none" spc="300" dirty="0" smtClean="0">
                <a:ln w="28575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B0D57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ecimals</a:t>
            </a:r>
            <a:endParaRPr lang="en-US" sz="5400" b="1" cap="none" spc="300" dirty="0">
              <a:ln w="28575" cmpd="sng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FB0D57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376" y="1771201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6.7x100=670</a:t>
            </a:r>
          </a:p>
          <a:p>
            <a:endParaRPr lang="en-GB" sz="1600" dirty="0"/>
          </a:p>
        </p:txBody>
      </p:sp>
      <p:sp>
        <p:nvSpPr>
          <p:cNvPr id="7" name="Cloud Callout 6"/>
          <p:cNvSpPr/>
          <p:nvPr/>
        </p:nvSpPr>
        <p:spPr>
          <a:xfrm>
            <a:off x="2624791" y="1782738"/>
            <a:ext cx="5760640" cy="3600400"/>
          </a:xfrm>
          <a:prstGeom prst="cloudCallout">
            <a:avLst>
              <a:gd name="adj1" fmla="val -76276"/>
              <a:gd name="adj2" fmla="val -12763"/>
            </a:avLst>
          </a:prstGeom>
          <a:solidFill>
            <a:srgbClr val="FB0D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45216" y="5337533"/>
            <a:ext cx="2953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B0D57"/>
                </a:solidFill>
              </a:rPr>
              <a:t>When multiplying by 100 you are moving 2 places to the left.</a:t>
            </a:r>
            <a:endParaRPr lang="en-GB" b="1" dirty="0">
              <a:solidFill>
                <a:srgbClr val="FB0D57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71492" y="5559325"/>
            <a:ext cx="2953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TIP-You cannot leave any columns blank. </a:t>
            </a:r>
            <a:r>
              <a:rPr lang="en-GB" b="1" dirty="0">
                <a:solidFill>
                  <a:srgbClr val="002060"/>
                </a:solidFill>
              </a:rPr>
              <a:t>T</a:t>
            </a:r>
            <a:r>
              <a:rPr lang="en-GB" b="1" dirty="0" smtClean="0">
                <a:solidFill>
                  <a:srgbClr val="002060"/>
                </a:solidFill>
              </a:rPr>
              <a:t>hese can be filled in with 0s. </a:t>
            </a:r>
            <a:endParaRPr lang="en-GB" b="1" dirty="0">
              <a:solidFill>
                <a:srgbClr val="00206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915816" y="2248255"/>
            <a:ext cx="4992967" cy="2221608"/>
            <a:chOff x="910821" y="3980606"/>
            <a:chExt cx="4367841" cy="2221608"/>
          </a:xfrm>
        </p:grpSpPr>
        <p:grpSp>
          <p:nvGrpSpPr>
            <p:cNvPr id="40" name="Group 39"/>
            <p:cNvGrpSpPr/>
            <p:nvPr/>
          </p:nvGrpSpPr>
          <p:grpSpPr>
            <a:xfrm>
              <a:off x="910821" y="4165363"/>
              <a:ext cx="4367841" cy="2036851"/>
              <a:chOff x="1140263" y="4165363"/>
              <a:chExt cx="4367841" cy="2036851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1140263" y="4165364"/>
                <a:ext cx="4367841" cy="2036850"/>
                <a:chOff x="3895721" y="2547325"/>
                <a:chExt cx="4367841" cy="2036850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5724128" y="2547326"/>
                  <a:ext cx="0" cy="20237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6300385" y="2547327"/>
                  <a:ext cx="0" cy="20237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6948264" y="2547328"/>
                  <a:ext cx="0" cy="20237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5076056" y="2547328"/>
                  <a:ext cx="0" cy="20237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7596336" y="2560400"/>
                  <a:ext cx="0" cy="20237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H="1">
                  <a:off x="3923928" y="2996952"/>
                  <a:ext cx="4339634" cy="6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TextBox 50"/>
                <p:cNvSpPr txBox="1"/>
                <p:nvPr/>
              </p:nvSpPr>
              <p:spPr>
                <a:xfrm>
                  <a:off x="7032991" y="2629334"/>
                  <a:ext cx="5040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b="1" dirty="0"/>
                    <a:t>0</a:t>
                  </a: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6369795" y="2596842"/>
                  <a:ext cx="63668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b="1" dirty="0"/>
                    <a:t>T</a:t>
                  </a: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5850200" y="2589426"/>
                  <a:ext cx="50405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b="1" dirty="0" smtClean="0"/>
                    <a:t>H</a:t>
                  </a:r>
                  <a:endParaRPr lang="en-GB" sz="2400" b="1" dirty="0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5147800" y="2592624"/>
                  <a:ext cx="64807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b="1" dirty="0" err="1" smtClean="0"/>
                    <a:t>Th</a:t>
                  </a:r>
                  <a:endParaRPr lang="en-GB" sz="2400" b="1" dirty="0"/>
                </a:p>
              </p:txBody>
            </p: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4499992" y="2547325"/>
                  <a:ext cx="0" cy="20237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3923928" y="2560399"/>
                  <a:ext cx="0" cy="20237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TextBox 56"/>
                <p:cNvSpPr txBox="1"/>
                <p:nvPr/>
              </p:nvSpPr>
              <p:spPr>
                <a:xfrm>
                  <a:off x="4477899" y="2560400"/>
                  <a:ext cx="66990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b="1" dirty="0" err="1" smtClean="0"/>
                    <a:t>Tth</a:t>
                  </a:r>
                  <a:endParaRPr lang="en-GB" sz="2400" b="1" dirty="0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3895721" y="2606845"/>
                  <a:ext cx="66990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b="1" dirty="0" err="1"/>
                    <a:t>H</a:t>
                  </a:r>
                  <a:r>
                    <a:rPr lang="en-GB" sz="2400" b="1" dirty="0" err="1" smtClean="0"/>
                    <a:t>th</a:t>
                  </a:r>
                  <a:endParaRPr lang="en-GB" sz="2400" b="1" dirty="0"/>
                </a:p>
              </p:txBody>
            </p:sp>
          </p:grpSp>
          <p:cxnSp>
            <p:nvCxnSpPr>
              <p:cNvPr id="44" name="Straight Connector 43"/>
              <p:cNvCxnSpPr/>
              <p:nvPr/>
            </p:nvCxnSpPr>
            <p:spPr>
              <a:xfrm>
                <a:off x="5508104" y="4165363"/>
                <a:ext cx="0" cy="202377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4703636" y="3980606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1/10</a:t>
              </a:r>
              <a:endParaRPr lang="en-GB" sz="2000" b="1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4512132" y="4879123"/>
              <a:ext cx="152400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6" name="Oval 35"/>
          <p:cNvSpPr/>
          <p:nvPr/>
        </p:nvSpPr>
        <p:spPr>
          <a:xfrm>
            <a:off x="5657380" y="4456791"/>
            <a:ext cx="1872210" cy="40011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651703" y="3077961"/>
            <a:ext cx="423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6</a:t>
            </a:r>
            <a:endParaRPr lang="en-GB" sz="20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365526" y="3088732"/>
            <a:ext cx="423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7</a:t>
            </a:r>
          </a:p>
        </p:txBody>
      </p:sp>
      <p:sp>
        <p:nvSpPr>
          <p:cNvPr id="2" name="Curved Up Arrow 1"/>
          <p:cNvSpPr/>
          <p:nvPr/>
        </p:nvSpPr>
        <p:spPr>
          <a:xfrm flipH="1">
            <a:off x="6170722" y="3581816"/>
            <a:ext cx="539666" cy="31203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Curved Up Arrow 60"/>
          <p:cNvSpPr/>
          <p:nvPr/>
        </p:nvSpPr>
        <p:spPr>
          <a:xfrm flipH="1">
            <a:off x="6783602" y="3583290"/>
            <a:ext cx="601320" cy="302531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Curved Up Arrow 61"/>
          <p:cNvSpPr/>
          <p:nvPr/>
        </p:nvSpPr>
        <p:spPr>
          <a:xfrm flipH="1">
            <a:off x="5415582" y="3626049"/>
            <a:ext cx="553982" cy="31203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910090" y="3901476"/>
            <a:ext cx="423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7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141607" y="3885468"/>
            <a:ext cx="423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6</a:t>
            </a:r>
            <a:endParaRPr lang="en-GB" sz="20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703930" y="3913143"/>
            <a:ext cx="423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0</a:t>
            </a:r>
          </a:p>
        </p:txBody>
      </p:sp>
      <p:sp>
        <p:nvSpPr>
          <p:cNvPr id="67" name="Oval 66"/>
          <p:cNvSpPr/>
          <p:nvPr/>
        </p:nvSpPr>
        <p:spPr>
          <a:xfrm>
            <a:off x="7075784" y="4025210"/>
            <a:ext cx="152400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7336614" y="3913143"/>
            <a:ext cx="423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80752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loud Callout 24"/>
          <p:cNvSpPr/>
          <p:nvPr/>
        </p:nvSpPr>
        <p:spPr>
          <a:xfrm>
            <a:off x="2579490" y="1702518"/>
            <a:ext cx="6099722" cy="3888432"/>
          </a:xfrm>
          <a:prstGeom prst="cloudCallout">
            <a:avLst>
              <a:gd name="adj1" fmla="val -47452"/>
              <a:gd name="adj2" fmla="val -32164"/>
            </a:avLst>
          </a:prstGeom>
          <a:solidFill>
            <a:srgbClr val="FB0D57"/>
          </a:solidFill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04554" y="194470"/>
            <a:ext cx="88142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28575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B0D57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Multiplying by 1000 -</a:t>
            </a:r>
          </a:p>
          <a:p>
            <a:pPr algn="ctr"/>
            <a:r>
              <a:rPr lang="en-US" sz="5400" b="1" spc="300" dirty="0" smtClean="0">
                <a:ln w="28575" cmpd="sng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B0D57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decimals</a:t>
            </a:r>
            <a:endParaRPr lang="en-US" sz="5400" b="1" cap="none" spc="300" dirty="0">
              <a:ln w="28575" cmpd="sng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FB0D57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3840" y="5117063"/>
            <a:ext cx="2953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B0D57"/>
                </a:solidFill>
              </a:rPr>
              <a:t>When multiplying by 1000 you are moving 3 places to the left.</a:t>
            </a:r>
            <a:endParaRPr lang="en-GB" b="1" dirty="0">
              <a:solidFill>
                <a:srgbClr val="FB0D57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95270" y="5589240"/>
            <a:ext cx="2953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TIP-You cannot leave any columns blank. </a:t>
            </a:r>
            <a:r>
              <a:rPr lang="en-GB" b="1" dirty="0">
                <a:solidFill>
                  <a:srgbClr val="002060"/>
                </a:solidFill>
              </a:rPr>
              <a:t>T</a:t>
            </a:r>
            <a:r>
              <a:rPr lang="en-GB" b="1" dirty="0" smtClean="0">
                <a:solidFill>
                  <a:srgbClr val="002060"/>
                </a:solidFill>
              </a:rPr>
              <a:t>hese can be filled in with 0s. 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3750" y="3332988"/>
            <a:ext cx="25388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FB0D57"/>
                </a:solidFill>
              </a:rPr>
              <a:t>More </a:t>
            </a:r>
            <a:r>
              <a:rPr lang="en-GB" b="1" u="sng" dirty="0">
                <a:solidFill>
                  <a:srgbClr val="FB0D57"/>
                </a:solidFill>
              </a:rPr>
              <a:t>examples</a:t>
            </a:r>
          </a:p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7.6x1000=7600.0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65.9x1000=65900.0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6600096" y="290263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2</a:t>
            </a:r>
            <a:endParaRPr lang="en-GB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333757" y="28826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7</a:t>
            </a:r>
          </a:p>
        </p:txBody>
      </p:sp>
      <p:sp>
        <p:nvSpPr>
          <p:cNvPr id="35" name="Curved Up Arrow 34"/>
          <p:cNvSpPr/>
          <p:nvPr/>
        </p:nvSpPr>
        <p:spPr>
          <a:xfrm flipH="1">
            <a:off x="6941462" y="3334698"/>
            <a:ext cx="553982" cy="31203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Curved Up Arrow 35"/>
          <p:cNvSpPr/>
          <p:nvPr/>
        </p:nvSpPr>
        <p:spPr>
          <a:xfrm flipH="1">
            <a:off x="6298142" y="3308986"/>
            <a:ext cx="553982" cy="31203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Curved Up Arrow 36"/>
          <p:cNvSpPr/>
          <p:nvPr/>
        </p:nvSpPr>
        <p:spPr>
          <a:xfrm flipH="1">
            <a:off x="5629351" y="3332988"/>
            <a:ext cx="553982" cy="31203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Curved Up Arrow 37"/>
          <p:cNvSpPr/>
          <p:nvPr/>
        </p:nvSpPr>
        <p:spPr>
          <a:xfrm flipH="1">
            <a:off x="4929006" y="3366855"/>
            <a:ext cx="553982" cy="31203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77323" y="386769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7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793021" y="385682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2</a:t>
            </a:r>
            <a:endParaRPr lang="en-GB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08157" y="1825912"/>
            <a:ext cx="3044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B0D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2.7x1000=2700.0</a:t>
            </a:r>
            <a:endParaRPr lang="en-GB" sz="2400" b="1" dirty="0">
              <a:solidFill>
                <a:srgbClr val="FB0D5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121697" y="2248255"/>
            <a:ext cx="4848951" cy="2221608"/>
            <a:chOff x="910821" y="3980606"/>
            <a:chExt cx="4367841" cy="2221608"/>
          </a:xfrm>
        </p:grpSpPr>
        <p:grpSp>
          <p:nvGrpSpPr>
            <p:cNvPr id="46" name="Group 45"/>
            <p:cNvGrpSpPr/>
            <p:nvPr/>
          </p:nvGrpSpPr>
          <p:grpSpPr>
            <a:xfrm>
              <a:off x="910821" y="4165363"/>
              <a:ext cx="4367841" cy="2036851"/>
              <a:chOff x="1140263" y="4165363"/>
              <a:chExt cx="4367841" cy="2036851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1140263" y="4165364"/>
                <a:ext cx="4367841" cy="2036850"/>
                <a:chOff x="3895721" y="2547325"/>
                <a:chExt cx="4367841" cy="2036850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5724128" y="2547326"/>
                  <a:ext cx="0" cy="20237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6300385" y="2547327"/>
                  <a:ext cx="0" cy="20237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6948264" y="2547328"/>
                  <a:ext cx="0" cy="20237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5076056" y="2547328"/>
                  <a:ext cx="0" cy="20237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7596336" y="2560400"/>
                  <a:ext cx="0" cy="20237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H="1">
                  <a:off x="3923928" y="2996952"/>
                  <a:ext cx="4339634" cy="6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TextBox 56"/>
                <p:cNvSpPr txBox="1"/>
                <p:nvPr/>
              </p:nvSpPr>
              <p:spPr>
                <a:xfrm>
                  <a:off x="7032991" y="2629334"/>
                  <a:ext cx="5040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b="1" dirty="0"/>
                    <a:t>0</a:t>
                  </a: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6369795" y="2596842"/>
                  <a:ext cx="63668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b="1" dirty="0"/>
                    <a:t>T</a:t>
                  </a: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5850200" y="2589426"/>
                  <a:ext cx="50405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b="1" dirty="0" smtClean="0"/>
                    <a:t>H</a:t>
                  </a:r>
                  <a:endParaRPr lang="en-GB" sz="2400" b="1" dirty="0"/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5147800" y="2592624"/>
                  <a:ext cx="64807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b="1" dirty="0" err="1" smtClean="0"/>
                    <a:t>Th</a:t>
                  </a:r>
                  <a:endParaRPr lang="en-GB" sz="2400" b="1" dirty="0"/>
                </a:p>
              </p:txBody>
            </p: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4499992" y="2547325"/>
                  <a:ext cx="0" cy="20237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3923928" y="2560399"/>
                  <a:ext cx="0" cy="2023775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TextBox 62"/>
                <p:cNvSpPr txBox="1"/>
                <p:nvPr/>
              </p:nvSpPr>
              <p:spPr>
                <a:xfrm>
                  <a:off x="4477899" y="2560400"/>
                  <a:ext cx="66990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b="1" dirty="0" err="1" smtClean="0"/>
                    <a:t>Tth</a:t>
                  </a:r>
                  <a:endParaRPr lang="en-GB" sz="2400" b="1" dirty="0"/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3895721" y="2606845"/>
                  <a:ext cx="66990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b="1" dirty="0" err="1"/>
                    <a:t>H</a:t>
                  </a:r>
                  <a:r>
                    <a:rPr lang="en-GB" sz="2400" b="1" dirty="0" err="1" smtClean="0"/>
                    <a:t>th</a:t>
                  </a:r>
                  <a:endParaRPr lang="en-GB" sz="2400" b="1" dirty="0"/>
                </a:p>
              </p:txBody>
            </p:sp>
          </p:grpSp>
          <p:cxnSp>
            <p:nvCxnSpPr>
              <p:cNvPr id="50" name="Straight Connector 49"/>
              <p:cNvCxnSpPr/>
              <p:nvPr/>
            </p:nvCxnSpPr>
            <p:spPr>
              <a:xfrm>
                <a:off x="5508104" y="4165363"/>
                <a:ext cx="0" cy="202377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4703636" y="3980606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1/10</a:t>
              </a:r>
              <a:endParaRPr lang="en-GB" sz="2000" b="1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4512132" y="4879123"/>
              <a:ext cx="152400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6071077" y="385682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0</a:t>
            </a:r>
            <a:endParaRPr lang="en-GB" sz="24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6689434" y="386769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0</a:t>
            </a:r>
            <a:endParaRPr lang="en-GB" sz="24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7333757" y="386769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0</a:t>
            </a:r>
            <a:endParaRPr lang="en-GB" sz="2400" b="1" dirty="0"/>
          </a:p>
        </p:txBody>
      </p:sp>
      <p:sp>
        <p:nvSpPr>
          <p:cNvPr id="88" name="Oval 87"/>
          <p:cNvSpPr/>
          <p:nvPr/>
        </p:nvSpPr>
        <p:spPr>
          <a:xfrm>
            <a:off x="7183330" y="3954693"/>
            <a:ext cx="152400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54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nder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0648"/>
            <a:ext cx="6130967" cy="1080120"/>
          </a:xfrm>
          <a:prstGeom prst="rect">
            <a:avLst/>
          </a:prstGeom>
          <a:noFill/>
        </p:spPr>
      </p:pic>
      <p:pic>
        <p:nvPicPr>
          <p:cNvPr id="1026" name="Picture 2" descr="https://americaexplained.files.wordpress.com/2011/02/eg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1201316" cy="1201316"/>
          </a:xfrm>
          <a:prstGeom prst="ellipse">
            <a:avLst/>
          </a:prstGeom>
          <a:ln w="38100" cap="rnd">
            <a:solidFill>
              <a:srgbClr val="FB0D57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619672" y="1268760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Sakkal Majalla" pitchFamily="2" charset="-78"/>
                <a:cs typeface="Sakkal Majalla" pitchFamily="2" charset="-78"/>
              </a:rPr>
              <a:t>A group of children have decided to make buns for a baking fair. They need 42 eggs. There are 6 eggs in each pack. How many packs of eggs will they need altogether?</a:t>
            </a:r>
            <a:endParaRPr lang="en-GB" sz="2000" b="1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029" name="Picture 5" descr="C:\Users\r.lacey.HIGHVIEW\AppData\Local\Microsoft\Windows\Temporary Internet Files\Content.IE5\P1A9PGQF\MC90043775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844824"/>
            <a:ext cx="739667" cy="9911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596852" y="2229458"/>
            <a:ext cx="63367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First you need to look at the key information</a:t>
            </a:r>
          </a:p>
          <a:p>
            <a:endParaRPr lang="en-GB" sz="2400" b="1" dirty="0" smtClean="0">
              <a:solidFill>
                <a:srgbClr val="FB0D57"/>
              </a:solidFill>
              <a:latin typeface="Sakkal Majalla" pitchFamily="2" charset="-78"/>
              <a:cs typeface="Sakkal Majalla" pitchFamily="2" charset="-78"/>
            </a:endParaRPr>
          </a:p>
          <a:p>
            <a:r>
              <a:rPr lang="en-GB" sz="2400" b="1" dirty="0" smtClean="0">
                <a:latin typeface="Sakkal Majalla" pitchFamily="2" charset="-78"/>
                <a:cs typeface="Sakkal Majalla" pitchFamily="2" charset="-78"/>
              </a:rPr>
              <a:t>A group of children have decided to make buns for a baking fair. They need </a:t>
            </a:r>
            <a:r>
              <a:rPr lang="en-GB" sz="24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42 eggs</a:t>
            </a:r>
            <a:r>
              <a:rPr lang="en-GB" sz="2400" b="1" dirty="0" smtClean="0">
                <a:latin typeface="Sakkal Majalla" pitchFamily="2" charset="-78"/>
                <a:cs typeface="Sakkal Majalla" pitchFamily="2" charset="-78"/>
              </a:rPr>
              <a:t>. There are </a:t>
            </a:r>
            <a:r>
              <a:rPr lang="en-GB" sz="24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6 eggs in each pack. How many packs of eggs will they need altogether</a:t>
            </a:r>
            <a:r>
              <a:rPr lang="en-GB" sz="2400" b="1" dirty="0" smtClean="0">
                <a:latin typeface="Sakkal Majalla" pitchFamily="2" charset="-78"/>
                <a:cs typeface="Sakkal Majalla" pitchFamily="2" charset="-78"/>
              </a:rPr>
              <a:t>?</a:t>
            </a:r>
          </a:p>
          <a:p>
            <a:endParaRPr lang="en-GB" sz="2400" b="1" dirty="0" smtClean="0">
              <a:solidFill>
                <a:srgbClr val="FB0D57"/>
              </a:solidFill>
              <a:latin typeface="Sakkal Majalla" pitchFamily="2" charset="-78"/>
              <a:cs typeface="Sakkal Majalla" pitchFamily="2" charset="-78"/>
            </a:endParaRPr>
          </a:p>
          <a:p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You need 42 and there are 6 eggs per pack so you can use your six times table to find the answer.</a:t>
            </a:r>
          </a:p>
          <a:p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So......6,12,18,24,30,36,42. </a:t>
            </a:r>
            <a:r>
              <a:rPr lang="en-GB" sz="24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When you reach your goal you can then count how many times it took you to get to 42. The answer is 7. </a:t>
            </a:r>
          </a:p>
          <a:p>
            <a:r>
              <a:rPr lang="en-GB" sz="2000" b="1" dirty="0" smtClean="0">
                <a:solidFill>
                  <a:srgbClr val="FB0D57"/>
                </a:solidFill>
                <a:latin typeface="Sassoon Primary" pitchFamily="2" charset="0"/>
              </a:rPr>
              <a:t> </a:t>
            </a:r>
            <a:endParaRPr lang="en-GB" sz="2000" b="1" dirty="0">
              <a:solidFill>
                <a:srgbClr val="FB0D57"/>
              </a:solidFill>
              <a:latin typeface="Sassoon Primar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loud Callout 10"/>
          <p:cNvSpPr/>
          <p:nvPr/>
        </p:nvSpPr>
        <p:spPr>
          <a:xfrm>
            <a:off x="4860032" y="1196752"/>
            <a:ext cx="3816424" cy="2232248"/>
          </a:xfrm>
          <a:prstGeom prst="cloudCallout">
            <a:avLst>
              <a:gd name="adj1" fmla="val -71519"/>
              <a:gd name="adj2" fmla="val 1835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B0D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1484784"/>
            <a:ext cx="30243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B0D57"/>
                </a:solidFill>
                <a:latin typeface="Sassoon Primary" pitchFamily="2" charset="0"/>
              </a:rPr>
              <a:t>This calculation shows 2+2+2=6 as repeated addition. This is the same as 3 lots of 2.</a:t>
            </a:r>
          </a:p>
          <a:p>
            <a:pPr algn="ctr"/>
            <a:r>
              <a:rPr lang="en-GB" sz="2000" b="1" dirty="0" smtClean="0">
                <a:solidFill>
                  <a:srgbClr val="FB0D57"/>
                </a:solidFill>
                <a:latin typeface="Sassoon Primary" pitchFamily="2" charset="0"/>
              </a:rPr>
              <a:t>3x2=6 </a:t>
            </a:r>
            <a:endParaRPr lang="en-GB" sz="2000" b="1" dirty="0">
              <a:solidFill>
                <a:srgbClr val="FB0D57"/>
              </a:solidFill>
              <a:latin typeface="Sassoon Primary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3717" y="320136"/>
            <a:ext cx="6972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anose="030F0702030302020204" pitchFamily="66" charset="0"/>
              </a:rPr>
              <a:t>Repeated Addition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3731" y="1484784"/>
            <a:ext cx="3446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2+2+2= 6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3196" y="3140968"/>
            <a:ext cx="44165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3+3+3+3=12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2775" y="4581128"/>
            <a:ext cx="5262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5+5+5+5+5=25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6255755" y="5042793"/>
            <a:ext cx="2627784" cy="138158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Can you write the multiplication sentences for these two repeated additions?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-Point Star 6"/>
          <p:cNvSpPr/>
          <p:nvPr/>
        </p:nvSpPr>
        <p:spPr>
          <a:xfrm>
            <a:off x="3275855" y="1784726"/>
            <a:ext cx="648072" cy="552243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5-Point Star 7"/>
          <p:cNvSpPr/>
          <p:nvPr/>
        </p:nvSpPr>
        <p:spPr>
          <a:xfrm>
            <a:off x="4394579" y="1751665"/>
            <a:ext cx="753484" cy="585303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5-Point Star 8"/>
          <p:cNvSpPr/>
          <p:nvPr/>
        </p:nvSpPr>
        <p:spPr>
          <a:xfrm>
            <a:off x="3312314" y="2414086"/>
            <a:ext cx="628315" cy="572001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5-Point Star 9"/>
          <p:cNvSpPr/>
          <p:nvPr/>
        </p:nvSpPr>
        <p:spPr>
          <a:xfrm>
            <a:off x="4394579" y="2348880"/>
            <a:ext cx="753483" cy="728690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5-Point Star 10"/>
          <p:cNvSpPr/>
          <p:nvPr/>
        </p:nvSpPr>
        <p:spPr>
          <a:xfrm>
            <a:off x="3329017" y="3077570"/>
            <a:ext cx="594910" cy="535552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5-Point Star 11"/>
          <p:cNvSpPr/>
          <p:nvPr/>
        </p:nvSpPr>
        <p:spPr>
          <a:xfrm>
            <a:off x="4499991" y="3077570"/>
            <a:ext cx="648071" cy="535552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5-Point Star 18"/>
          <p:cNvSpPr/>
          <p:nvPr/>
        </p:nvSpPr>
        <p:spPr>
          <a:xfrm>
            <a:off x="3347458" y="4185504"/>
            <a:ext cx="576469" cy="611648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5-Point Star 19"/>
          <p:cNvSpPr/>
          <p:nvPr/>
        </p:nvSpPr>
        <p:spPr>
          <a:xfrm>
            <a:off x="3406605" y="5517232"/>
            <a:ext cx="517322" cy="576064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5-Point Star 20"/>
          <p:cNvSpPr/>
          <p:nvPr/>
        </p:nvSpPr>
        <p:spPr>
          <a:xfrm>
            <a:off x="3406605" y="4917159"/>
            <a:ext cx="531483" cy="576064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5-Point Star 24"/>
          <p:cNvSpPr/>
          <p:nvPr/>
        </p:nvSpPr>
        <p:spPr>
          <a:xfrm>
            <a:off x="4264285" y="4222303"/>
            <a:ext cx="559741" cy="576064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5-Point Star 25"/>
          <p:cNvSpPr/>
          <p:nvPr/>
        </p:nvSpPr>
        <p:spPr>
          <a:xfrm>
            <a:off x="4282474" y="5631380"/>
            <a:ext cx="534832" cy="461916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5-Point Star 26"/>
          <p:cNvSpPr/>
          <p:nvPr/>
        </p:nvSpPr>
        <p:spPr>
          <a:xfrm>
            <a:off x="4207196" y="4954100"/>
            <a:ext cx="692924" cy="520795"/>
          </a:xfrm>
          <a:prstGeom prst="star5">
            <a:avLst/>
          </a:prstGeom>
          <a:solidFill>
            <a:srgbClr val="FB0D5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62177" y="188640"/>
            <a:ext cx="34499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Arrays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3185000" y="1600270"/>
            <a:ext cx="882943" cy="21996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4346956" y="1600270"/>
            <a:ext cx="801107" cy="21996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285733" y="4168248"/>
            <a:ext cx="1728193" cy="6301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3203846" y="4917159"/>
            <a:ext cx="1728193" cy="6301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/>
          <p:cNvSpPr/>
          <p:nvPr/>
        </p:nvSpPr>
        <p:spPr>
          <a:xfrm>
            <a:off x="3139632" y="5547278"/>
            <a:ext cx="1728193" cy="6301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03769" y="2422016"/>
            <a:ext cx="28777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 x 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3 = 6</a:t>
            </a:r>
            <a:endParaRPr 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646513" y="2406647"/>
            <a:ext cx="28889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6 ÷ 2 = 3</a:t>
            </a:r>
            <a:endParaRPr 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33072" y="4746067"/>
            <a:ext cx="28777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3 x 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 = 6</a:t>
            </a:r>
            <a:endParaRPr 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508104" y="4703888"/>
            <a:ext cx="28889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6 ÷ 3 = 2</a:t>
            </a:r>
            <a:endParaRPr 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771800" y="1935163"/>
            <a:ext cx="5457800" cy="438943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Double 1 = 2</a:t>
            </a:r>
          </a:p>
          <a:p>
            <a:pPr marL="0" indent="0">
              <a:buNone/>
            </a:pPr>
            <a:r>
              <a:rPr lang="en-GB" dirty="0" smtClean="0"/>
              <a:t>Double 2 = 4</a:t>
            </a:r>
          </a:p>
          <a:p>
            <a:pPr marL="0" indent="0">
              <a:buNone/>
            </a:pPr>
            <a:r>
              <a:rPr lang="en-GB" dirty="0" smtClean="0"/>
              <a:t>Double 3 = 6</a:t>
            </a:r>
          </a:p>
          <a:p>
            <a:pPr marL="0" indent="0">
              <a:buNone/>
            </a:pPr>
            <a:r>
              <a:rPr lang="en-GB" dirty="0" smtClean="0"/>
              <a:t>Double 4 = 8</a:t>
            </a:r>
          </a:p>
          <a:p>
            <a:pPr marL="0" indent="0">
              <a:buNone/>
            </a:pPr>
            <a:r>
              <a:rPr lang="en-GB" dirty="0" smtClean="0"/>
              <a:t>Double 5 = 10</a:t>
            </a:r>
          </a:p>
          <a:p>
            <a:pPr marL="0" indent="0">
              <a:buNone/>
            </a:pPr>
            <a:r>
              <a:rPr lang="en-GB" dirty="0" smtClean="0"/>
              <a:t>Double 6 = 12</a:t>
            </a:r>
          </a:p>
          <a:p>
            <a:pPr marL="0" indent="0">
              <a:buNone/>
            </a:pPr>
            <a:r>
              <a:rPr lang="en-GB" dirty="0" smtClean="0"/>
              <a:t>Double 7 = 14</a:t>
            </a:r>
          </a:p>
          <a:p>
            <a:pPr marL="0" indent="0">
              <a:buNone/>
            </a:pPr>
            <a:r>
              <a:rPr lang="en-GB" dirty="0" smtClean="0"/>
              <a:t>Double 8 = 16</a:t>
            </a:r>
          </a:p>
          <a:p>
            <a:pPr marL="0" indent="0">
              <a:buNone/>
            </a:pPr>
            <a:r>
              <a:rPr lang="en-GB" dirty="0" smtClean="0"/>
              <a:t>Double 9 = 18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411760" y="548680"/>
            <a:ext cx="29835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Doubling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7619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148806"/>
            <a:ext cx="7200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B0D57"/>
                </a:solidFill>
              </a:rPr>
              <a:t>1x10=10</a:t>
            </a:r>
          </a:p>
          <a:p>
            <a:pPr algn="ctr"/>
            <a:r>
              <a:rPr lang="en-GB" sz="2800" b="1" dirty="0" smtClean="0">
                <a:solidFill>
                  <a:srgbClr val="FB0D57"/>
                </a:solidFill>
              </a:rPr>
              <a:t>2x10=20</a:t>
            </a:r>
          </a:p>
          <a:p>
            <a:pPr algn="ctr"/>
            <a:r>
              <a:rPr lang="en-GB" sz="2800" b="1" dirty="0" smtClean="0">
                <a:solidFill>
                  <a:srgbClr val="FB0D57"/>
                </a:solidFill>
              </a:rPr>
              <a:t>3x10=30</a:t>
            </a:r>
          </a:p>
          <a:p>
            <a:pPr algn="ctr"/>
            <a:r>
              <a:rPr lang="en-GB" sz="2800" b="1" dirty="0" smtClean="0">
                <a:solidFill>
                  <a:srgbClr val="FB0D57"/>
                </a:solidFill>
              </a:rPr>
              <a:t>4x10=40</a:t>
            </a:r>
          </a:p>
          <a:p>
            <a:pPr algn="ctr"/>
            <a:r>
              <a:rPr lang="en-GB" sz="2800" b="1" dirty="0" smtClean="0">
                <a:solidFill>
                  <a:srgbClr val="FB0D57"/>
                </a:solidFill>
              </a:rPr>
              <a:t>5x10=50</a:t>
            </a:r>
          </a:p>
          <a:p>
            <a:pPr algn="ctr"/>
            <a:r>
              <a:rPr lang="en-GB" sz="2800" b="1" dirty="0" smtClean="0">
                <a:solidFill>
                  <a:srgbClr val="FB0D57"/>
                </a:solidFill>
              </a:rPr>
              <a:t>6x10=60</a:t>
            </a:r>
          </a:p>
          <a:p>
            <a:pPr algn="ctr"/>
            <a:r>
              <a:rPr lang="en-GB" sz="2800" b="1" dirty="0" smtClean="0">
                <a:solidFill>
                  <a:srgbClr val="FB0D57"/>
                </a:solidFill>
              </a:rPr>
              <a:t>7x10=70</a:t>
            </a:r>
          </a:p>
          <a:p>
            <a:pPr algn="ctr"/>
            <a:r>
              <a:rPr lang="en-GB" sz="2800" b="1" dirty="0" smtClean="0">
                <a:solidFill>
                  <a:srgbClr val="FB0D57"/>
                </a:solidFill>
              </a:rPr>
              <a:t>8x10=80</a:t>
            </a:r>
          </a:p>
          <a:p>
            <a:pPr algn="ctr"/>
            <a:r>
              <a:rPr lang="en-GB" sz="2800" b="1" dirty="0" smtClean="0">
                <a:solidFill>
                  <a:srgbClr val="FB0D57"/>
                </a:solidFill>
              </a:rPr>
              <a:t>9x10=90</a:t>
            </a:r>
          </a:p>
          <a:p>
            <a:pPr algn="ctr"/>
            <a:r>
              <a:rPr lang="en-GB" sz="2800" b="1" dirty="0" smtClean="0">
                <a:solidFill>
                  <a:srgbClr val="FB0D57"/>
                </a:solidFill>
              </a:rPr>
              <a:t>10x10=100</a:t>
            </a:r>
          </a:p>
          <a:p>
            <a:pPr algn="ctr"/>
            <a:r>
              <a:rPr lang="en-GB" sz="2800" b="1" dirty="0" smtClean="0">
                <a:solidFill>
                  <a:srgbClr val="FB0D57"/>
                </a:solidFill>
              </a:rPr>
              <a:t>11x10=110</a:t>
            </a:r>
          </a:p>
          <a:p>
            <a:pPr algn="ctr"/>
            <a:r>
              <a:rPr lang="en-GB" sz="2800" b="1" dirty="0" smtClean="0">
                <a:solidFill>
                  <a:srgbClr val="FB0D57"/>
                </a:solidFill>
              </a:rPr>
              <a:t>12x10=120</a:t>
            </a:r>
            <a:endParaRPr lang="en-GB" sz="2800" b="1" dirty="0">
              <a:solidFill>
                <a:srgbClr val="FB0D57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4234" y="116632"/>
            <a:ext cx="5586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Multiply by 10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656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247" y="692696"/>
            <a:ext cx="9148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Counting in times tables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188386"/>
              </p:ext>
            </p:extLst>
          </p:nvPr>
        </p:nvGraphicFramePr>
        <p:xfrm>
          <a:off x="642646" y="2060848"/>
          <a:ext cx="7848872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265058"/>
                <a:gridCol w="5719718"/>
              </a:tblGrid>
              <a:tr h="568072">
                <a:tc>
                  <a:txBody>
                    <a:bodyPr/>
                    <a:lstStyle/>
                    <a:p>
                      <a:r>
                        <a:rPr lang="en-GB" dirty="0" smtClean="0"/>
                        <a:t>Year Group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Times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tables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Multiples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2, 3, 5, 10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2,4,6,8,10,12,14,16,18,20,22,24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3,6,9,12,15,18,21,24,27,30,33,36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5,10,15,20,25,30,35,40,45,50,55,60,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10,20,30,40,50,60,70,80,90,100,110,120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4, 8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4,8,12,16,20,24,28,32,36,40,44,48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8,16,24,32,40,48,56,64,72,80,88,96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6, 7, 9, 11, 12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6,12,18,24,30,36,42,48,54,60,66,72,</a:t>
                      </a:r>
                    </a:p>
                    <a:p>
                      <a:pPr algn="l"/>
                      <a:r>
                        <a:rPr lang="en-GB" sz="18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7,14,21,28,35,42,49,56,63,70,77,84</a:t>
                      </a:r>
                    </a:p>
                    <a:p>
                      <a:pPr algn="l"/>
                      <a:r>
                        <a:rPr lang="en-GB" sz="18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9,18,27,36,45,54,63,72,81,90,99,108</a:t>
                      </a:r>
                    </a:p>
                    <a:p>
                      <a:pPr algn="l"/>
                      <a:r>
                        <a:rPr lang="en-GB" sz="18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11,22,33,44,55,66,77,88,99,110,121,132</a:t>
                      </a:r>
                    </a:p>
                    <a:p>
                      <a:pPr algn="l"/>
                      <a:r>
                        <a:rPr lang="en-GB" sz="18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12,24,36,48,60,72,84,96,108,120,132,144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06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96655" y="599626"/>
            <a:ext cx="941969" cy="2893100"/>
          </a:xfrm>
          <a:prstGeom prst="rect">
            <a:avLst/>
          </a:prstGeom>
          <a:solidFill>
            <a:srgbClr val="FB0D57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0x2=0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1x2=2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2x2=4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3x2=6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4x2=8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5x2=10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6x2=12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7x2=14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8x2=16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9x2=18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10x2=20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11x2=22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12x2=24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38624" y="613804"/>
            <a:ext cx="944534" cy="289310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itchFamily="34" charset="0"/>
                <a:cs typeface="Arial" pitchFamily="34" charset="0"/>
              </a:rPr>
              <a:t>0x3=0</a:t>
            </a:r>
          </a:p>
          <a:p>
            <a:r>
              <a:rPr lang="en-GB" sz="1400" dirty="0">
                <a:latin typeface="Arial" pitchFamily="34" charset="0"/>
                <a:cs typeface="Arial" pitchFamily="34" charset="0"/>
              </a:rPr>
              <a:t>1x3=3</a:t>
            </a:r>
          </a:p>
          <a:p>
            <a:r>
              <a:rPr lang="en-GB" sz="1400" dirty="0">
                <a:latin typeface="Arial" pitchFamily="34" charset="0"/>
                <a:cs typeface="Arial" pitchFamily="34" charset="0"/>
              </a:rPr>
              <a:t>2x3=6</a:t>
            </a:r>
          </a:p>
          <a:p>
            <a:r>
              <a:rPr lang="en-GB" sz="1400" dirty="0">
                <a:latin typeface="Arial" pitchFamily="34" charset="0"/>
                <a:cs typeface="Arial" pitchFamily="34" charset="0"/>
              </a:rPr>
              <a:t>3x3=9</a:t>
            </a:r>
          </a:p>
          <a:p>
            <a:r>
              <a:rPr lang="en-GB" sz="1400" dirty="0">
                <a:latin typeface="Arial" pitchFamily="34" charset="0"/>
                <a:cs typeface="Arial" pitchFamily="34" charset="0"/>
              </a:rPr>
              <a:t>4x3=12</a:t>
            </a:r>
          </a:p>
          <a:p>
            <a:r>
              <a:rPr lang="en-GB" sz="1400" dirty="0">
                <a:latin typeface="Arial" pitchFamily="34" charset="0"/>
                <a:cs typeface="Arial" pitchFamily="34" charset="0"/>
              </a:rPr>
              <a:t>5x3=15</a:t>
            </a:r>
          </a:p>
          <a:p>
            <a:r>
              <a:rPr lang="en-GB" sz="1400" dirty="0">
                <a:latin typeface="Arial" pitchFamily="34" charset="0"/>
                <a:cs typeface="Arial" pitchFamily="34" charset="0"/>
              </a:rPr>
              <a:t>6x3=18</a:t>
            </a:r>
          </a:p>
          <a:p>
            <a:r>
              <a:rPr lang="en-GB" sz="1400" dirty="0">
                <a:latin typeface="Arial" pitchFamily="34" charset="0"/>
                <a:cs typeface="Arial" pitchFamily="34" charset="0"/>
              </a:rPr>
              <a:t>7x3=21</a:t>
            </a:r>
          </a:p>
          <a:p>
            <a:r>
              <a:rPr lang="en-GB" sz="1400" dirty="0">
                <a:latin typeface="Arial" pitchFamily="34" charset="0"/>
                <a:cs typeface="Arial" pitchFamily="34" charset="0"/>
              </a:rPr>
              <a:t>8x3=24</a:t>
            </a:r>
          </a:p>
          <a:p>
            <a:r>
              <a:rPr lang="en-GB" sz="1400" dirty="0">
                <a:latin typeface="Arial" pitchFamily="34" charset="0"/>
                <a:cs typeface="Arial" pitchFamily="34" charset="0"/>
              </a:rPr>
              <a:t>9x3=27</a:t>
            </a:r>
          </a:p>
          <a:p>
            <a:r>
              <a:rPr lang="en-GB" sz="1400" dirty="0">
                <a:latin typeface="Arial" pitchFamily="34" charset="0"/>
                <a:cs typeface="Arial" pitchFamily="34" charset="0"/>
              </a:rPr>
              <a:t>10x3=30</a:t>
            </a:r>
          </a:p>
          <a:p>
            <a:r>
              <a:rPr lang="en-GB" sz="1400" dirty="0">
                <a:latin typeface="Arial" pitchFamily="34" charset="0"/>
                <a:cs typeface="Arial" pitchFamily="34" charset="0"/>
              </a:rPr>
              <a:t>11x3=33</a:t>
            </a:r>
          </a:p>
          <a:p>
            <a:r>
              <a:rPr lang="en-GB" sz="1400" dirty="0">
                <a:latin typeface="Arial" pitchFamily="34" charset="0"/>
                <a:cs typeface="Arial" pitchFamily="34" charset="0"/>
              </a:rPr>
              <a:t>12x3=36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3158" y="593891"/>
            <a:ext cx="897610" cy="28931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0x4=0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1x4=4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2x4=8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3x4=12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4x4=16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5x4=20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6x4= 24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7x4 =28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8x4=32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9x4=36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10x4=40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11x4=44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12x4=48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62476" y="576813"/>
            <a:ext cx="900100" cy="28931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0x5=0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1x5=5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2x5=10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3x5=15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4x5=20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5x5=25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6x5=30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7x5=35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8x5=40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9x5=45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10x5=50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11x5=55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12x5=60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63184" y="576813"/>
            <a:ext cx="1007137" cy="28931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0x7=0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1x7=7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2x7=14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3x7=21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4x7=28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5x7=35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6x7=42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7x7=49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8x7=56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9x7=63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10x7=70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11x7=77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12x7=84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2576" y="578710"/>
            <a:ext cx="900608" cy="2893100"/>
          </a:xfrm>
          <a:prstGeom prst="rect">
            <a:avLst/>
          </a:prstGeom>
          <a:solidFill>
            <a:srgbClr val="00B050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0x6=0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1x6=6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2x6=12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3x6=18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4x6=24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5x6=30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6x6=36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7x6=42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8x6=48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9x6=54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10x6=60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11x6=66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12x6=72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3840" y="3554153"/>
            <a:ext cx="1008112" cy="2893100"/>
          </a:xfrm>
          <a:prstGeom prst="rect">
            <a:avLst/>
          </a:prstGeom>
          <a:solidFill>
            <a:srgbClr val="FF66CC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0x8=0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1x8=8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2x8=16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3x8=24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4x8=32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5x8=40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6x8=48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7x8=56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8x8=64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9x8=72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10x8=80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11x8=88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12x8=96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09660" y="3506904"/>
            <a:ext cx="1188132" cy="2893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0x12=0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1x12=12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2x12=24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3x12=36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4x12=48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5x12=60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6x12=72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7x12=84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8x12=96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9x12=108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10x12=120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11x12=132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12x12=144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31952" y="3554153"/>
            <a:ext cx="971605" cy="2893100"/>
          </a:xfrm>
          <a:prstGeom prst="rect">
            <a:avLst/>
          </a:prstGeom>
          <a:solidFill>
            <a:srgbClr val="800080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0x9=0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1x9=9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2x9=18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3x9=27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4x9=36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5x9=45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6x9=54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7x9=63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8x9=72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9x9=81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10x9=90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11x9=99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12x9=108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03557" y="3532593"/>
            <a:ext cx="1181775" cy="2893100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0x10=0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1x10=10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2x10=20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3x10=30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4x10=40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5x10=50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6x10=60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7x10=70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8x10=80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9x10=90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10x10=100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11x10=110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12x10=120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85332" y="3506904"/>
            <a:ext cx="1124328" cy="28931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0x11=0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1x11=11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2x11=22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3x11=33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4x11=44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5x11=55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6x11=66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7x11=77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8x11=88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9x11=99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10x11=110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11x11=121</a:t>
            </a: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12x11=132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384215" y="265163"/>
            <a:ext cx="1324333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</a:p>
          <a:p>
            <a:pPr algn="ctr"/>
            <a:r>
              <a:rPr lang="en-US" sz="66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</a:p>
          <a:p>
            <a:pPr algn="ctr"/>
            <a:r>
              <a:rPr lang="en-US" sz="66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</a:p>
          <a:p>
            <a:pPr algn="ctr"/>
            <a:r>
              <a:rPr lang="en-US" sz="66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</a:t>
            </a:r>
          </a:p>
          <a:p>
            <a:pPr algn="ctr"/>
            <a:r>
              <a:rPr lang="en-US" sz="66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</a:p>
          <a:p>
            <a:pPr algn="ctr"/>
            <a:r>
              <a:rPr lang="en-US" sz="66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0881" y="901668"/>
            <a:ext cx="1324333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</a:p>
          <a:p>
            <a:pPr algn="ctr"/>
            <a:r>
              <a:rPr lang="en-US" sz="66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</a:p>
          <a:p>
            <a:pPr algn="ctr"/>
            <a:r>
              <a:rPr lang="en-US" sz="66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</a:t>
            </a:r>
          </a:p>
          <a:p>
            <a:pPr algn="ctr"/>
            <a:r>
              <a:rPr lang="en-US" sz="66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</a:p>
          <a:p>
            <a:pPr algn="ctr"/>
            <a:r>
              <a:rPr lang="en-US" sz="66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51656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80019" y="346980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Doubling using </a:t>
            </a:r>
            <a:r>
              <a:rPr lang="en-US" sz="6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</a:t>
            </a:r>
            <a:r>
              <a:rPr lang="en-US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artitioning</a:t>
            </a:r>
            <a:endParaRPr lang="en-US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1067" y="2996952"/>
            <a:ext cx="5501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Double 18 = 36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3848" y="4869160"/>
            <a:ext cx="4846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 + 16 = 36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935590" y="3925560"/>
            <a:ext cx="446658" cy="94491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022184" y="3906399"/>
            <a:ext cx="604763" cy="1008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371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rgbClr val="00349E"/>
      </a:dk1>
      <a:lt1>
        <a:srgbClr val="C3DCFF"/>
      </a:lt1>
      <a:dk2>
        <a:srgbClr val="72A0FF"/>
      </a:dk2>
      <a:lt2>
        <a:srgbClr val="4B98FF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ultiplic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819</TotalTime>
  <Words>974</Words>
  <Application>Microsoft Office PowerPoint</Application>
  <PresentationFormat>On-screen Show (4:3)</PresentationFormat>
  <Paragraphs>457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Black</vt:lpstr>
      <vt:lpstr>Comic Sans MS</vt:lpstr>
      <vt:lpstr>Sakkal Majalla</vt:lpstr>
      <vt:lpstr>Sassoon Primary</vt:lpstr>
      <vt:lpstr>Wingdings 2</vt:lpstr>
      <vt:lpstr>Flow</vt:lpstr>
      <vt:lpstr>PowerPoint Presentation</vt:lpstr>
      <vt:lpstr>Multiplication Calculation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r.lacey</dc:creator>
  <cp:lastModifiedBy>R Darrington</cp:lastModifiedBy>
  <cp:revision>111</cp:revision>
  <dcterms:created xsi:type="dcterms:W3CDTF">2014-10-17T10:25:16Z</dcterms:created>
  <dcterms:modified xsi:type="dcterms:W3CDTF">2016-09-12T15:40:40Z</dcterms:modified>
</cp:coreProperties>
</file>